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 id="2147483739" r:id="rId3"/>
  </p:sldMasterIdLst>
  <p:notesMasterIdLst>
    <p:notesMasterId r:id="rId43"/>
  </p:notesMasterIdLst>
  <p:sldIdLst>
    <p:sldId id="256" r:id="rId4"/>
    <p:sldId id="358" r:id="rId5"/>
    <p:sldId id="372" r:id="rId6"/>
    <p:sldId id="289" r:id="rId7"/>
    <p:sldId id="301" r:id="rId8"/>
    <p:sldId id="359" r:id="rId9"/>
    <p:sldId id="355" r:id="rId10"/>
    <p:sldId id="327" r:id="rId11"/>
    <p:sldId id="326" r:id="rId12"/>
    <p:sldId id="360" r:id="rId13"/>
    <p:sldId id="361" r:id="rId14"/>
    <p:sldId id="316" r:id="rId15"/>
    <p:sldId id="363" r:id="rId16"/>
    <p:sldId id="362" r:id="rId17"/>
    <p:sldId id="293" r:id="rId18"/>
    <p:sldId id="295" r:id="rId19"/>
    <p:sldId id="364" r:id="rId20"/>
    <p:sldId id="365" r:id="rId21"/>
    <p:sldId id="307" r:id="rId22"/>
    <p:sldId id="297" r:id="rId23"/>
    <p:sldId id="308" r:id="rId24"/>
    <p:sldId id="328" r:id="rId25"/>
    <p:sldId id="366" r:id="rId26"/>
    <p:sldId id="331" r:id="rId27"/>
    <p:sldId id="367" r:id="rId28"/>
    <p:sldId id="332" r:id="rId29"/>
    <p:sldId id="371" r:id="rId30"/>
    <p:sldId id="333" r:id="rId31"/>
    <p:sldId id="369" r:id="rId32"/>
    <p:sldId id="370" r:id="rId33"/>
    <p:sldId id="373" r:id="rId34"/>
    <p:sldId id="334" r:id="rId35"/>
    <p:sldId id="349" r:id="rId36"/>
    <p:sldId id="314" r:id="rId37"/>
    <p:sldId id="278" r:id="rId38"/>
    <p:sldId id="320" r:id="rId39"/>
    <p:sldId id="356" r:id="rId40"/>
    <p:sldId id="357" r:id="rId41"/>
    <p:sldId id="346" r:id="rId42"/>
  </p:sldIdLst>
  <p:sldSz cx="12192000" cy="6858000"/>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2" autoAdjust="0"/>
    <p:restoredTop sz="89721" autoAdjust="0"/>
  </p:normalViewPr>
  <p:slideViewPr>
    <p:cSldViewPr snapToGrid="0" snapToObjects="1">
      <p:cViewPr>
        <p:scale>
          <a:sx n="75" d="100"/>
          <a:sy n="75" d="100"/>
        </p:scale>
        <p:origin x="-72" y="-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273B3-D3E1-5846-ADB9-989419B8127D}" type="doc">
      <dgm:prSet loTypeId="urn:microsoft.com/office/officeart/2005/8/layout/equation2" loCatId="" qsTypeId="urn:microsoft.com/office/officeart/2005/8/quickstyle/simple4" qsCatId="simple" csTypeId="urn:microsoft.com/office/officeart/2005/8/colors/accent1_2#4" csCatId="accent1" phldr="1"/>
      <dgm:spPr/>
    </dgm:pt>
    <dgm:pt modelId="{323C39B2-BE44-954E-B94A-568C474858E4}">
      <dgm:prSet phldrT="[Texte]"/>
      <dgm:spPr/>
      <dgm:t>
        <a:bodyPr/>
        <a:lstStyle/>
        <a:p>
          <a:r>
            <a:rPr lang="fr-FR" smtClean="0"/>
            <a:t>Donner du temps à l'enfant pour apprendre et s'entraîner</a:t>
          </a:r>
          <a:endParaRPr lang="fr-FR"/>
        </a:p>
      </dgm:t>
    </dgm:pt>
    <dgm:pt modelId="{9A2A3E21-DC32-CE46-B33D-BB3DBEDCC53E}" type="parTrans" cxnId="{304C0839-79AD-7541-959B-BA8BC35521D0}">
      <dgm:prSet/>
      <dgm:spPr/>
      <dgm:t>
        <a:bodyPr/>
        <a:lstStyle/>
        <a:p>
          <a:endParaRPr lang="fr-FR"/>
        </a:p>
      </dgm:t>
    </dgm:pt>
    <dgm:pt modelId="{6FA2A8F7-5A68-0A40-B682-EBDC6A5B1625}" type="sibTrans" cxnId="{304C0839-79AD-7541-959B-BA8BC35521D0}">
      <dgm:prSet/>
      <dgm:spPr/>
      <dgm:t>
        <a:bodyPr/>
        <a:lstStyle/>
        <a:p>
          <a:endParaRPr lang="fr-FR"/>
        </a:p>
      </dgm:t>
    </dgm:pt>
    <dgm:pt modelId="{D5D42FD0-1DE5-704C-9E4F-22E97766C651}">
      <dgm:prSet phldrT="[Texte]"/>
      <dgm:spPr/>
      <dgm:t>
        <a:bodyPr/>
        <a:lstStyle/>
        <a:p>
          <a:r>
            <a:rPr lang="fr-FR" smtClean="0"/>
            <a:t>Se donner du temps pour observer , interpréter les observations</a:t>
          </a:r>
          <a:endParaRPr lang="fr-FR"/>
        </a:p>
      </dgm:t>
    </dgm:pt>
    <dgm:pt modelId="{6A96B84E-E693-4B43-91DF-9308FE990C68}" type="parTrans" cxnId="{7D8621B8-09FE-4F41-B632-874DF28F58D9}">
      <dgm:prSet/>
      <dgm:spPr/>
      <dgm:t>
        <a:bodyPr/>
        <a:lstStyle/>
        <a:p>
          <a:endParaRPr lang="fr-FR"/>
        </a:p>
      </dgm:t>
    </dgm:pt>
    <dgm:pt modelId="{0BFCD94B-0B70-BF4A-A76A-F89DA0569EF8}" type="sibTrans" cxnId="{7D8621B8-09FE-4F41-B632-874DF28F58D9}">
      <dgm:prSet/>
      <dgm:spPr/>
      <dgm:t>
        <a:bodyPr/>
        <a:lstStyle/>
        <a:p>
          <a:endParaRPr lang="fr-FR"/>
        </a:p>
      </dgm:t>
    </dgm:pt>
    <dgm:pt modelId="{2CB0EBEC-6E5F-C747-8D9F-88B7D0F1BC44}">
      <dgm:prSet phldrT="[Texte]"/>
      <dgm:spPr/>
      <dgm:t>
        <a:bodyPr/>
        <a:lstStyle/>
        <a:p>
          <a:r>
            <a:rPr lang="fr-FR" smtClean="0"/>
            <a:t>Viser la réussite: différencier les propositions pédagogiques</a:t>
          </a:r>
          <a:endParaRPr lang="fr-FR"/>
        </a:p>
      </dgm:t>
    </dgm:pt>
    <dgm:pt modelId="{65A92D86-950C-C541-B1AD-F3EF6FD04E5E}" type="parTrans" cxnId="{7ABB1093-B50B-EE4E-91F6-E556A0FA72B0}">
      <dgm:prSet/>
      <dgm:spPr/>
      <dgm:t>
        <a:bodyPr/>
        <a:lstStyle/>
        <a:p>
          <a:endParaRPr lang="fr-FR"/>
        </a:p>
      </dgm:t>
    </dgm:pt>
    <dgm:pt modelId="{0174727B-8733-6D46-9701-F02AEA135D8D}" type="sibTrans" cxnId="{7ABB1093-B50B-EE4E-91F6-E556A0FA72B0}">
      <dgm:prSet/>
      <dgm:spPr/>
      <dgm:t>
        <a:bodyPr/>
        <a:lstStyle/>
        <a:p>
          <a:endParaRPr lang="fr-FR"/>
        </a:p>
      </dgm:t>
    </dgm:pt>
    <dgm:pt modelId="{366957D6-63D3-3241-A14E-27D196F33F65}" type="pres">
      <dgm:prSet presAssocID="{D7B273B3-D3E1-5846-ADB9-989419B8127D}" presName="Name0" presStyleCnt="0">
        <dgm:presLayoutVars>
          <dgm:dir/>
          <dgm:resizeHandles val="exact"/>
        </dgm:presLayoutVars>
      </dgm:prSet>
      <dgm:spPr/>
    </dgm:pt>
    <dgm:pt modelId="{10F08E32-80BB-E144-B8A1-A39A93853F1B}" type="pres">
      <dgm:prSet presAssocID="{D7B273B3-D3E1-5846-ADB9-989419B8127D}" presName="vNodes" presStyleCnt="0"/>
      <dgm:spPr/>
    </dgm:pt>
    <dgm:pt modelId="{5585A0D0-E656-DD41-BAB8-8EBAA18DDD55}" type="pres">
      <dgm:prSet presAssocID="{323C39B2-BE44-954E-B94A-568C474858E4}" presName="node" presStyleLbl="node1" presStyleIdx="0" presStyleCnt="3">
        <dgm:presLayoutVars>
          <dgm:bulletEnabled val="1"/>
        </dgm:presLayoutVars>
      </dgm:prSet>
      <dgm:spPr/>
      <dgm:t>
        <a:bodyPr/>
        <a:lstStyle/>
        <a:p>
          <a:endParaRPr lang="fr-FR"/>
        </a:p>
      </dgm:t>
    </dgm:pt>
    <dgm:pt modelId="{2953DC53-2047-9544-A773-F1A7016E3D45}" type="pres">
      <dgm:prSet presAssocID="{6FA2A8F7-5A68-0A40-B682-EBDC6A5B1625}" presName="spacerT" presStyleCnt="0"/>
      <dgm:spPr/>
    </dgm:pt>
    <dgm:pt modelId="{A948193A-BC46-5F4C-BC8C-D8A29C4082A5}" type="pres">
      <dgm:prSet presAssocID="{6FA2A8F7-5A68-0A40-B682-EBDC6A5B1625}" presName="sibTrans" presStyleLbl="sibTrans2D1" presStyleIdx="0" presStyleCnt="2"/>
      <dgm:spPr/>
      <dgm:t>
        <a:bodyPr/>
        <a:lstStyle/>
        <a:p>
          <a:endParaRPr lang="fr-FR"/>
        </a:p>
      </dgm:t>
    </dgm:pt>
    <dgm:pt modelId="{8A5E6295-9F1C-8F4C-9065-4D5263206503}" type="pres">
      <dgm:prSet presAssocID="{6FA2A8F7-5A68-0A40-B682-EBDC6A5B1625}" presName="spacerB" presStyleCnt="0"/>
      <dgm:spPr/>
    </dgm:pt>
    <dgm:pt modelId="{0DFD387F-304F-4B49-8E6E-FECDE0722FA9}" type="pres">
      <dgm:prSet presAssocID="{D5D42FD0-1DE5-704C-9E4F-22E97766C651}" presName="node" presStyleLbl="node1" presStyleIdx="1" presStyleCnt="3">
        <dgm:presLayoutVars>
          <dgm:bulletEnabled val="1"/>
        </dgm:presLayoutVars>
      </dgm:prSet>
      <dgm:spPr/>
      <dgm:t>
        <a:bodyPr/>
        <a:lstStyle/>
        <a:p>
          <a:endParaRPr lang="fr-FR"/>
        </a:p>
      </dgm:t>
    </dgm:pt>
    <dgm:pt modelId="{A1CF162B-21F1-454B-9453-378F2D65F025}" type="pres">
      <dgm:prSet presAssocID="{D7B273B3-D3E1-5846-ADB9-989419B8127D}" presName="sibTransLast" presStyleLbl="sibTrans2D1" presStyleIdx="1" presStyleCnt="2"/>
      <dgm:spPr/>
      <dgm:t>
        <a:bodyPr/>
        <a:lstStyle/>
        <a:p>
          <a:endParaRPr lang="fr-FR"/>
        </a:p>
      </dgm:t>
    </dgm:pt>
    <dgm:pt modelId="{86F2EA83-6E4D-4E4B-88BF-1E7AD9296E10}" type="pres">
      <dgm:prSet presAssocID="{D7B273B3-D3E1-5846-ADB9-989419B8127D}" presName="connectorText" presStyleLbl="sibTrans2D1" presStyleIdx="1" presStyleCnt="2"/>
      <dgm:spPr/>
      <dgm:t>
        <a:bodyPr/>
        <a:lstStyle/>
        <a:p>
          <a:endParaRPr lang="fr-FR"/>
        </a:p>
      </dgm:t>
    </dgm:pt>
    <dgm:pt modelId="{1542206F-AD80-DA4B-A0BF-E197C2115701}" type="pres">
      <dgm:prSet presAssocID="{D7B273B3-D3E1-5846-ADB9-989419B8127D}" presName="lastNode" presStyleLbl="node1" presStyleIdx="2" presStyleCnt="3" custLinFactNeighborX="46920" custLinFactNeighborY="-2988">
        <dgm:presLayoutVars>
          <dgm:bulletEnabled val="1"/>
        </dgm:presLayoutVars>
      </dgm:prSet>
      <dgm:spPr/>
      <dgm:t>
        <a:bodyPr/>
        <a:lstStyle/>
        <a:p>
          <a:endParaRPr lang="fr-FR"/>
        </a:p>
      </dgm:t>
    </dgm:pt>
  </dgm:ptLst>
  <dgm:cxnLst>
    <dgm:cxn modelId="{67956CC8-AACE-4994-BB47-024356A26547}" type="presOf" srcId="{0BFCD94B-0B70-BF4A-A76A-F89DA0569EF8}" destId="{86F2EA83-6E4D-4E4B-88BF-1E7AD9296E10}" srcOrd="1" destOrd="0" presId="urn:microsoft.com/office/officeart/2005/8/layout/equation2"/>
    <dgm:cxn modelId="{00F915B5-2A79-472A-9C52-3BDDB5105B38}" type="presOf" srcId="{D5D42FD0-1DE5-704C-9E4F-22E97766C651}" destId="{0DFD387F-304F-4B49-8E6E-FECDE0722FA9}" srcOrd="0" destOrd="0" presId="urn:microsoft.com/office/officeart/2005/8/layout/equation2"/>
    <dgm:cxn modelId="{42929151-608A-4601-9129-6CBFF7595540}" type="presOf" srcId="{0BFCD94B-0B70-BF4A-A76A-F89DA0569EF8}" destId="{A1CF162B-21F1-454B-9453-378F2D65F025}" srcOrd="0" destOrd="0" presId="urn:microsoft.com/office/officeart/2005/8/layout/equation2"/>
    <dgm:cxn modelId="{BEE23B72-3AD6-422E-A51A-4353ECA1F450}" type="presOf" srcId="{2CB0EBEC-6E5F-C747-8D9F-88B7D0F1BC44}" destId="{1542206F-AD80-DA4B-A0BF-E197C2115701}" srcOrd="0" destOrd="0" presId="urn:microsoft.com/office/officeart/2005/8/layout/equation2"/>
    <dgm:cxn modelId="{A753FD5A-8E2E-448F-BFFF-D8E54717A230}" type="presOf" srcId="{D7B273B3-D3E1-5846-ADB9-989419B8127D}" destId="{366957D6-63D3-3241-A14E-27D196F33F65}" srcOrd="0" destOrd="0" presId="urn:microsoft.com/office/officeart/2005/8/layout/equation2"/>
    <dgm:cxn modelId="{7D8621B8-09FE-4F41-B632-874DF28F58D9}" srcId="{D7B273B3-D3E1-5846-ADB9-989419B8127D}" destId="{D5D42FD0-1DE5-704C-9E4F-22E97766C651}" srcOrd="1" destOrd="0" parTransId="{6A96B84E-E693-4B43-91DF-9308FE990C68}" sibTransId="{0BFCD94B-0B70-BF4A-A76A-F89DA0569EF8}"/>
    <dgm:cxn modelId="{753E2C90-CB92-481F-ACED-92661D2719DE}" type="presOf" srcId="{323C39B2-BE44-954E-B94A-568C474858E4}" destId="{5585A0D0-E656-DD41-BAB8-8EBAA18DDD55}" srcOrd="0" destOrd="0" presId="urn:microsoft.com/office/officeart/2005/8/layout/equation2"/>
    <dgm:cxn modelId="{304C0839-79AD-7541-959B-BA8BC35521D0}" srcId="{D7B273B3-D3E1-5846-ADB9-989419B8127D}" destId="{323C39B2-BE44-954E-B94A-568C474858E4}" srcOrd="0" destOrd="0" parTransId="{9A2A3E21-DC32-CE46-B33D-BB3DBEDCC53E}" sibTransId="{6FA2A8F7-5A68-0A40-B682-EBDC6A5B1625}"/>
    <dgm:cxn modelId="{7ABB1093-B50B-EE4E-91F6-E556A0FA72B0}" srcId="{D7B273B3-D3E1-5846-ADB9-989419B8127D}" destId="{2CB0EBEC-6E5F-C747-8D9F-88B7D0F1BC44}" srcOrd="2" destOrd="0" parTransId="{65A92D86-950C-C541-B1AD-F3EF6FD04E5E}" sibTransId="{0174727B-8733-6D46-9701-F02AEA135D8D}"/>
    <dgm:cxn modelId="{A6ABC241-BB9C-4546-B021-222A23C51FA8}" type="presOf" srcId="{6FA2A8F7-5A68-0A40-B682-EBDC6A5B1625}" destId="{A948193A-BC46-5F4C-BC8C-D8A29C4082A5}" srcOrd="0" destOrd="0" presId="urn:microsoft.com/office/officeart/2005/8/layout/equation2"/>
    <dgm:cxn modelId="{A410DFD9-A253-469C-8F79-870600DB023D}" type="presParOf" srcId="{366957D6-63D3-3241-A14E-27D196F33F65}" destId="{10F08E32-80BB-E144-B8A1-A39A93853F1B}" srcOrd="0" destOrd="0" presId="urn:microsoft.com/office/officeart/2005/8/layout/equation2"/>
    <dgm:cxn modelId="{54F103C8-34CA-4190-8AB3-C61978E26FA8}" type="presParOf" srcId="{10F08E32-80BB-E144-B8A1-A39A93853F1B}" destId="{5585A0D0-E656-DD41-BAB8-8EBAA18DDD55}" srcOrd="0" destOrd="0" presId="urn:microsoft.com/office/officeart/2005/8/layout/equation2"/>
    <dgm:cxn modelId="{B6453A1B-ED9D-4D44-9FDB-67CA6B68B221}" type="presParOf" srcId="{10F08E32-80BB-E144-B8A1-A39A93853F1B}" destId="{2953DC53-2047-9544-A773-F1A7016E3D45}" srcOrd="1" destOrd="0" presId="urn:microsoft.com/office/officeart/2005/8/layout/equation2"/>
    <dgm:cxn modelId="{79F277D4-C628-4E0F-8266-BA0B0903B245}" type="presParOf" srcId="{10F08E32-80BB-E144-B8A1-A39A93853F1B}" destId="{A948193A-BC46-5F4C-BC8C-D8A29C4082A5}" srcOrd="2" destOrd="0" presId="urn:microsoft.com/office/officeart/2005/8/layout/equation2"/>
    <dgm:cxn modelId="{B67D66EC-3174-4641-A9E9-CD15C0F78064}" type="presParOf" srcId="{10F08E32-80BB-E144-B8A1-A39A93853F1B}" destId="{8A5E6295-9F1C-8F4C-9065-4D5263206503}" srcOrd="3" destOrd="0" presId="urn:microsoft.com/office/officeart/2005/8/layout/equation2"/>
    <dgm:cxn modelId="{6693AA2A-00CF-472D-BF4C-C610F0B8CA20}" type="presParOf" srcId="{10F08E32-80BB-E144-B8A1-A39A93853F1B}" destId="{0DFD387F-304F-4B49-8E6E-FECDE0722FA9}" srcOrd="4" destOrd="0" presId="urn:microsoft.com/office/officeart/2005/8/layout/equation2"/>
    <dgm:cxn modelId="{0D1A8B43-5D54-4656-BEEE-1DC994B71878}" type="presParOf" srcId="{366957D6-63D3-3241-A14E-27D196F33F65}" destId="{A1CF162B-21F1-454B-9453-378F2D65F025}" srcOrd="1" destOrd="0" presId="urn:microsoft.com/office/officeart/2005/8/layout/equation2"/>
    <dgm:cxn modelId="{F062AC2E-D912-4E81-BF8B-426CC08B20A3}" type="presParOf" srcId="{A1CF162B-21F1-454B-9453-378F2D65F025}" destId="{86F2EA83-6E4D-4E4B-88BF-1E7AD9296E10}" srcOrd="0" destOrd="0" presId="urn:microsoft.com/office/officeart/2005/8/layout/equation2"/>
    <dgm:cxn modelId="{8ACFB652-450C-4501-8039-559413A50E9C}" type="presParOf" srcId="{366957D6-63D3-3241-A14E-27D196F33F65}" destId="{1542206F-AD80-DA4B-A0BF-E197C2115701}"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F49C1-C839-4A47-8ADE-283C550E3C42}" type="doc">
      <dgm:prSet loTypeId="urn:microsoft.com/office/officeart/2005/8/layout/radial1" loCatId="" qsTypeId="urn:microsoft.com/office/officeart/2005/8/quickstyle/simple4" qsCatId="simple" csTypeId="urn:microsoft.com/office/officeart/2005/8/colors/accent1_2#5" csCatId="accent1" phldr="1"/>
      <dgm:spPr/>
      <dgm:t>
        <a:bodyPr/>
        <a:lstStyle/>
        <a:p>
          <a:endParaRPr lang="fr-FR"/>
        </a:p>
      </dgm:t>
    </dgm:pt>
    <dgm:pt modelId="{F296D382-8B4B-AA40-9D88-C61B0B576F4F}">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smtClean="0"/>
            <a:t>Carnet</a:t>
          </a:r>
          <a:r>
            <a:rPr lang="fr-FR" baseline="0" smtClean="0"/>
            <a:t> de suivi</a:t>
          </a:r>
          <a:endParaRPr lang="fr-FR"/>
        </a:p>
      </dgm:t>
    </dgm:pt>
    <dgm:pt modelId="{7381B6B7-B669-6742-94F5-6B95A8CD751D}" type="parTrans" cxnId="{6335CD96-E3E2-1A4F-A040-067F0F424C3C}">
      <dgm:prSet/>
      <dgm:spPr/>
      <dgm:t>
        <a:bodyPr/>
        <a:lstStyle/>
        <a:p>
          <a:endParaRPr lang="fr-FR"/>
        </a:p>
      </dgm:t>
    </dgm:pt>
    <dgm:pt modelId="{D192945B-DC33-FA44-B32B-0C68CC35E702}" type="sibTrans" cxnId="{6335CD96-E3E2-1A4F-A040-067F0F424C3C}">
      <dgm:prSet/>
      <dgm:spPr/>
      <dgm:t>
        <a:bodyPr/>
        <a:lstStyle/>
        <a:p>
          <a:endParaRPr lang="fr-FR"/>
        </a:p>
      </dgm:t>
    </dgm:pt>
    <dgm:pt modelId="{471DE5C9-1C77-6B48-8700-5F0FF8198D44}">
      <dgm:prSet phldrT="[Texte]" custT="1"/>
      <dgm:spPr/>
      <dgm:t>
        <a:bodyPr/>
        <a:lstStyle/>
        <a:p>
          <a:r>
            <a:rPr lang="fr-FR" sz="2400" smtClean="0"/>
            <a:t>Brevets de réussite</a:t>
          </a:r>
          <a:endParaRPr lang="fr-FR" sz="2400"/>
        </a:p>
      </dgm:t>
    </dgm:pt>
    <dgm:pt modelId="{8B5C11A2-5952-0942-A3E3-0C1F04A5B8A3}" type="parTrans" cxnId="{2A2A577B-9F30-8544-95AC-DE53960B5159}">
      <dgm:prSet/>
      <dgm:spPr/>
      <dgm:t>
        <a:bodyPr/>
        <a:lstStyle/>
        <a:p>
          <a:endParaRPr lang="fr-FR"/>
        </a:p>
      </dgm:t>
    </dgm:pt>
    <dgm:pt modelId="{C1739E20-BC74-2A4A-A66A-D2B736232299}" type="sibTrans" cxnId="{2A2A577B-9F30-8544-95AC-DE53960B5159}">
      <dgm:prSet/>
      <dgm:spPr/>
      <dgm:t>
        <a:bodyPr/>
        <a:lstStyle/>
        <a:p>
          <a:endParaRPr lang="fr-FR"/>
        </a:p>
      </dgm:t>
    </dgm:pt>
    <dgm:pt modelId="{CFEE2EBA-A146-B548-9432-1744AFAA4704}">
      <dgm:prSet phldrT="[Texte]" custT="1"/>
      <dgm:spPr/>
      <dgm:t>
        <a:bodyPr/>
        <a:lstStyle/>
        <a:p>
          <a:r>
            <a:rPr lang="fr-FR" sz="2400" smtClean="0"/>
            <a:t>Cahier</a:t>
          </a:r>
          <a:r>
            <a:rPr lang="fr-FR" sz="2400" baseline="0" smtClean="0"/>
            <a:t> de progrès</a:t>
          </a:r>
        </a:p>
        <a:p>
          <a:endParaRPr lang="fr-FR" sz="1800"/>
        </a:p>
      </dgm:t>
    </dgm:pt>
    <dgm:pt modelId="{4786C246-5F92-CF43-9EDE-F666E4228ACC}" type="parTrans" cxnId="{6D2520E1-403B-2B4B-A82A-E661D8F8FF3D}">
      <dgm:prSet/>
      <dgm:spPr/>
      <dgm:t>
        <a:bodyPr/>
        <a:lstStyle/>
        <a:p>
          <a:endParaRPr lang="fr-FR"/>
        </a:p>
      </dgm:t>
    </dgm:pt>
    <dgm:pt modelId="{F3892F7A-E0A4-9840-B8FB-9C030161CD1B}" type="sibTrans" cxnId="{6D2520E1-403B-2B4B-A82A-E661D8F8FF3D}">
      <dgm:prSet/>
      <dgm:spPr/>
      <dgm:t>
        <a:bodyPr/>
        <a:lstStyle/>
        <a:p>
          <a:endParaRPr lang="fr-FR"/>
        </a:p>
      </dgm:t>
    </dgm:pt>
    <dgm:pt modelId="{A0D64541-52B0-D444-A489-35D1FD6D919F}" type="pres">
      <dgm:prSet presAssocID="{8F0F49C1-C839-4A47-8ADE-283C550E3C42}" presName="cycle" presStyleCnt="0">
        <dgm:presLayoutVars>
          <dgm:chMax val="1"/>
          <dgm:dir/>
          <dgm:animLvl val="ctr"/>
          <dgm:resizeHandles val="exact"/>
        </dgm:presLayoutVars>
      </dgm:prSet>
      <dgm:spPr/>
      <dgm:t>
        <a:bodyPr/>
        <a:lstStyle/>
        <a:p>
          <a:endParaRPr lang="fr-FR"/>
        </a:p>
      </dgm:t>
    </dgm:pt>
    <dgm:pt modelId="{FFD26AC2-60FF-CD47-B31D-025C1052D376}" type="pres">
      <dgm:prSet presAssocID="{F296D382-8B4B-AA40-9D88-C61B0B576F4F}" presName="centerShape" presStyleLbl="node0" presStyleIdx="0" presStyleCnt="1" custScaleX="239801" custLinFactNeighborX="-16673" custLinFactNeighborY="-2565"/>
      <dgm:spPr/>
      <dgm:t>
        <a:bodyPr/>
        <a:lstStyle/>
        <a:p>
          <a:endParaRPr lang="fr-FR"/>
        </a:p>
      </dgm:t>
    </dgm:pt>
    <dgm:pt modelId="{2C2685BD-E7A3-AB47-BC50-A3160FFC2F95}" type="pres">
      <dgm:prSet presAssocID="{8B5C11A2-5952-0942-A3E3-0C1F04A5B8A3}" presName="Name9" presStyleLbl="parChTrans1D2" presStyleIdx="0" presStyleCnt="2"/>
      <dgm:spPr/>
      <dgm:t>
        <a:bodyPr/>
        <a:lstStyle/>
        <a:p>
          <a:endParaRPr lang="fr-FR"/>
        </a:p>
      </dgm:t>
    </dgm:pt>
    <dgm:pt modelId="{5FFC7CD0-70AD-8A45-B878-EDB4C06DC6F4}" type="pres">
      <dgm:prSet presAssocID="{8B5C11A2-5952-0942-A3E3-0C1F04A5B8A3}" presName="connTx" presStyleLbl="parChTrans1D2" presStyleIdx="0" presStyleCnt="2"/>
      <dgm:spPr/>
      <dgm:t>
        <a:bodyPr/>
        <a:lstStyle/>
        <a:p>
          <a:endParaRPr lang="fr-FR"/>
        </a:p>
      </dgm:t>
    </dgm:pt>
    <dgm:pt modelId="{0DD73EE8-552C-D143-8788-18DB935C8DEB}" type="pres">
      <dgm:prSet presAssocID="{471DE5C9-1C77-6B48-8700-5F0FF8198D44}" presName="node" presStyleLbl="node1" presStyleIdx="0" presStyleCnt="2" custScaleX="242681" custScaleY="108040" custRadScaleRad="155073" custRadScaleInc="95942">
        <dgm:presLayoutVars>
          <dgm:bulletEnabled val="1"/>
        </dgm:presLayoutVars>
      </dgm:prSet>
      <dgm:spPr/>
      <dgm:t>
        <a:bodyPr/>
        <a:lstStyle/>
        <a:p>
          <a:endParaRPr lang="fr-FR"/>
        </a:p>
      </dgm:t>
    </dgm:pt>
    <dgm:pt modelId="{D10F924A-076E-424D-AC72-9F4CB1A2B3C4}" type="pres">
      <dgm:prSet presAssocID="{4786C246-5F92-CF43-9EDE-F666E4228ACC}" presName="Name9" presStyleLbl="parChTrans1D2" presStyleIdx="1" presStyleCnt="2"/>
      <dgm:spPr/>
      <dgm:t>
        <a:bodyPr/>
        <a:lstStyle/>
        <a:p>
          <a:endParaRPr lang="fr-FR"/>
        </a:p>
      </dgm:t>
    </dgm:pt>
    <dgm:pt modelId="{8383029E-968B-1A44-B00A-E0B58AF91170}" type="pres">
      <dgm:prSet presAssocID="{4786C246-5F92-CF43-9EDE-F666E4228ACC}" presName="connTx" presStyleLbl="parChTrans1D2" presStyleIdx="1" presStyleCnt="2"/>
      <dgm:spPr/>
      <dgm:t>
        <a:bodyPr/>
        <a:lstStyle/>
        <a:p>
          <a:endParaRPr lang="fr-FR"/>
        </a:p>
      </dgm:t>
    </dgm:pt>
    <dgm:pt modelId="{977477F5-E22B-3B41-9875-50C613881242}" type="pres">
      <dgm:prSet presAssocID="{CFEE2EBA-A146-B548-9432-1744AFAA4704}" presName="node" presStyleLbl="node1" presStyleIdx="1" presStyleCnt="2" custScaleX="236191" custRadScaleRad="215516" custRadScaleInc="101779">
        <dgm:presLayoutVars>
          <dgm:bulletEnabled val="1"/>
        </dgm:presLayoutVars>
      </dgm:prSet>
      <dgm:spPr/>
      <dgm:t>
        <a:bodyPr/>
        <a:lstStyle/>
        <a:p>
          <a:endParaRPr lang="fr-FR"/>
        </a:p>
      </dgm:t>
    </dgm:pt>
  </dgm:ptLst>
  <dgm:cxnLst>
    <dgm:cxn modelId="{B8480601-8548-43A0-A5E9-5529D3BFBF9E}" type="presOf" srcId="{4786C246-5F92-CF43-9EDE-F666E4228ACC}" destId="{D10F924A-076E-424D-AC72-9F4CB1A2B3C4}" srcOrd="0" destOrd="0" presId="urn:microsoft.com/office/officeart/2005/8/layout/radial1"/>
    <dgm:cxn modelId="{E8DE38C3-0141-410D-B500-CC62FB7CE722}" type="presOf" srcId="{8B5C11A2-5952-0942-A3E3-0C1F04A5B8A3}" destId="{5FFC7CD0-70AD-8A45-B878-EDB4C06DC6F4}" srcOrd="1" destOrd="0" presId="urn:microsoft.com/office/officeart/2005/8/layout/radial1"/>
    <dgm:cxn modelId="{BFC54DC8-007F-4ADF-B214-B639897F296D}" type="presOf" srcId="{F296D382-8B4B-AA40-9D88-C61B0B576F4F}" destId="{FFD26AC2-60FF-CD47-B31D-025C1052D376}" srcOrd="0" destOrd="0" presId="urn:microsoft.com/office/officeart/2005/8/layout/radial1"/>
    <dgm:cxn modelId="{6335CD96-E3E2-1A4F-A040-067F0F424C3C}" srcId="{8F0F49C1-C839-4A47-8ADE-283C550E3C42}" destId="{F296D382-8B4B-AA40-9D88-C61B0B576F4F}" srcOrd="0" destOrd="0" parTransId="{7381B6B7-B669-6742-94F5-6B95A8CD751D}" sibTransId="{D192945B-DC33-FA44-B32B-0C68CC35E702}"/>
    <dgm:cxn modelId="{0972AAE5-C426-43A9-AF06-403499335BB4}" type="presOf" srcId="{CFEE2EBA-A146-B548-9432-1744AFAA4704}" destId="{977477F5-E22B-3B41-9875-50C613881242}" srcOrd="0" destOrd="0" presId="urn:microsoft.com/office/officeart/2005/8/layout/radial1"/>
    <dgm:cxn modelId="{F8035CE7-D537-4ADE-87EF-C8C419C10B46}" type="presOf" srcId="{8B5C11A2-5952-0942-A3E3-0C1F04A5B8A3}" destId="{2C2685BD-E7A3-AB47-BC50-A3160FFC2F95}" srcOrd="0" destOrd="0" presId="urn:microsoft.com/office/officeart/2005/8/layout/radial1"/>
    <dgm:cxn modelId="{6D2520E1-403B-2B4B-A82A-E661D8F8FF3D}" srcId="{F296D382-8B4B-AA40-9D88-C61B0B576F4F}" destId="{CFEE2EBA-A146-B548-9432-1744AFAA4704}" srcOrd="1" destOrd="0" parTransId="{4786C246-5F92-CF43-9EDE-F666E4228ACC}" sibTransId="{F3892F7A-E0A4-9840-B8FB-9C030161CD1B}"/>
    <dgm:cxn modelId="{2A2A577B-9F30-8544-95AC-DE53960B5159}" srcId="{F296D382-8B4B-AA40-9D88-C61B0B576F4F}" destId="{471DE5C9-1C77-6B48-8700-5F0FF8198D44}" srcOrd="0" destOrd="0" parTransId="{8B5C11A2-5952-0942-A3E3-0C1F04A5B8A3}" sibTransId="{C1739E20-BC74-2A4A-A66A-D2B736232299}"/>
    <dgm:cxn modelId="{0F22DFC4-64CF-47A5-A3EA-8596EED14B3B}" type="presOf" srcId="{4786C246-5F92-CF43-9EDE-F666E4228ACC}" destId="{8383029E-968B-1A44-B00A-E0B58AF91170}" srcOrd="1" destOrd="0" presId="urn:microsoft.com/office/officeart/2005/8/layout/radial1"/>
    <dgm:cxn modelId="{1E38955C-C072-4AB5-BE8E-BA3035ECDE62}" type="presOf" srcId="{8F0F49C1-C839-4A47-8ADE-283C550E3C42}" destId="{A0D64541-52B0-D444-A489-35D1FD6D919F}" srcOrd="0" destOrd="0" presId="urn:microsoft.com/office/officeart/2005/8/layout/radial1"/>
    <dgm:cxn modelId="{729C0B38-1074-4D99-BA29-D7E475050350}" type="presOf" srcId="{471DE5C9-1C77-6B48-8700-5F0FF8198D44}" destId="{0DD73EE8-552C-D143-8788-18DB935C8DEB}" srcOrd="0" destOrd="0" presId="urn:microsoft.com/office/officeart/2005/8/layout/radial1"/>
    <dgm:cxn modelId="{061A2262-3F92-4B96-A45D-6F468D957ECC}" type="presParOf" srcId="{A0D64541-52B0-D444-A489-35D1FD6D919F}" destId="{FFD26AC2-60FF-CD47-B31D-025C1052D376}" srcOrd="0" destOrd="0" presId="urn:microsoft.com/office/officeart/2005/8/layout/radial1"/>
    <dgm:cxn modelId="{0C100ECF-902B-4C6A-A77E-CF7F553B3513}" type="presParOf" srcId="{A0D64541-52B0-D444-A489-35D1FD6D919F}" destId="{2C2685BD-E7A3-AB47-BC50-A3160FFC2F95}" srcOrd="1" destOrd="0" presId="urn:microsoft.com/office/officeart/2005/8/layout/radial1"/>
    <dgm:cxn modelId="{216BF415-59F1-4512-8CD7-4F411452FECA}" type="presParOf" srcId="{2C2685BD-E7A3-AB47-BC50-A3160FFC2F95}" destId="{5FFC7CD0-70AD-8A45-B878-EDB4C06DC6F4}" srcOrd="0" destOrd="0" presId="urn:microsoft.com/office/officeart/2005/8/layout/radial1"/>
    <dgm:cxn modelId="{349B5B9D-031D-4746-AEE1-4126DCC9CC81}" type="presParOf" srcId="{A0D64541-52B0-D444-A489-35D1FD6D919F}" destId="{0DD73EE8-552C-D143-8788-18DB935C8DEB}" srcOrd="2" destOrd="0" presId="urn:microsoft.com/office/officeart/2005/8/layout/radial1"/>
    <dgm:cxn modelId="{EA1CEC95-7006-4599-A7B1-BEC4CAF2816B}" type="presParOf" srcId="{A0D64541-52B0-D444-A489-35D1FD6D919F}" destId="{D10F924A-076E-424D-AC72-9F4CB1A2B3C4}" srcOrd="3" destOrd="0" presId="urn:microsoft.com/office/officeart/2005/8/layout/radial1"/>
    <dgm:cxn modelId="{504993E4-845D-4E1C-899C-DDE3CC22F9D9}" type="presParOf" srcId="{D10F924A-076E-424D-AC72-9F4CB1A2B3C4}" destId="{8383029E-968B-1A44-B00A-E0B58AF91170}" srcOrd="0" destOrd="0" presId="urn:microsoft.com/office/officeart/2005/8/layout/radial1"/>
    <dgm:cxn modelId="{8E386037-503A-42CD-9CCB-67E50B6337D3}" type="presParOf" srcId="{A0D64541-52B0-D444-A489-35D1FD6D919F}" destId="{977477F5-E22B-3B41-9875-50C613881242}" srcOrd="4"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068298-6CFB-D641-A46C-F025B09800EA}" type="doc">
      <dgm:prSet loTypeId="urn:microsoft.com/office/officeart/2005/8/layout/lProcess3" loCatId="" qsTypeId="urn:microsoft.com/office/officeart/2005/8/quickstyle/simple4" qsCatId="simple" csTypeId="urn:microsoft.com/office/officeart/2005/8/colors/accent1_2#6" csCatId="accent1" phldr="1"/>
      <dgm:spPr/>
      <dgm:t>
        <a:bodyPr/>
        <a:lstStyle/>
        <a:p>
          <a:endParaRPr lang="fr-FR"/>
        </a:p>
      </dgm:t>
    </dgm:pt>
    <dgm:pt modelId="{94E1D7CB-ACF3-724D-9773-172A8692760B}">
      <dgm:prSet phldrT="[Texte]"/>
      <dgm:spPr/>
      <dgm:t>
        <a:bodyPr/>
        <a:lstStyle/>
        <a:p>
          <a:r>
            <a:rPr lang="fr-FR" smtClean="0"/>
            <a:t>Observables Carnet de bord</a:t>
          </a:r>
          <a:endParaRPr lang="fr-FR"/>
        </a:p>
      </dgm:t>
    </dgm:pt>
    <dgm:pt modelId="{7687DE8A-648D-CE43-8C81-337DB3BE19BD}" type="parTrans" cxnId="{DC19CC48-231E-9C46-8C03-F6D69D181F84}">
      <dgm:prSet/>
      <dgm:spPr/>
      <dgm:t>
        <a:bodyPr/>
        <a:lstStyle/>
        <a:p>
          <a:endParaRPr lang="fr-FR"/>
        </a:p>
      </dgm:t>
    </dgm:pt>
    <dgm:pt modelId="{C5C20B34-82DD-5742-8613-711819CC1CA7}" type="sibTrans" cxnId="{DC19CC48-231E-9C46-8C03-F6D69D181F84}">
      <dgm:prSet/>
      <dgm:spPr/>
      <dgm:t>
        <a:bodyPr/>
        <a:lstStyle/>
        <a:p>
          <a:endParaRPr lang="fr-FR"/>
        </a:p>
      </dgm:t>
    </dgm:pt>
    <dgm:pt modelId="{CFBDF63F-7A29-A945-93D1-5ED08C1DB965}">
      <dgm:prSet phldrT="[Texte]"/>
      <dgm:spPr/>
      <dgm:t>
        <a:bodyPr/>
        <a:lstStyle/>
        <a:p>
          <a:r>
            <a:rPr lang="fr-FR" smtClean="0"/>
            <a:t>Pour l’enseignant</a:t>
          </a:r>
          <a:endParaRPr lang="fr-FR"/>
        </a:p>
      </dgm:t>
    </dgm:pt>
    <dgm:pt modelId="{F514E16E-A8F1-A448-8390-4729B9FC566E}" type="parTrans" cxnId="{521D01C0-EEBD-3D4E-8482-4B41CF003D6E}">
      <dgm:prSet/>
      <dgm:spPr/>
      <dgm:t>
        <a:bodyPr/>
        <a:lstStyle/>
        <a:p>
          <a:endParaRPr lang="fr-FR"/>
        </a:p>
      </dgm:t>
    </dgm:pt>
    <dgm:pt modelId="{DACB3065-6BDD-8A49-AE68-C88604534DA1}" type="sibTrans" cxnId="{521D01C0-EEBD-3D4E-8482-4B41CF003D6E}">
      <dgm:prSet/>
      <dgm:spPr/>
      <dgm:t>
        <a:bodyPr/>
        <a:lstStyle/>
        <a:p>
          <a:endParaRPr lang="fr-FR"/>
        </a:p>
      </dgm:t>
    </dgm:pt>
    <dgm:pt modelId="{A4DC703C-FEB7-194C-B390-CAB1E58D0C75}">
      <dgm:prSet phldrT="[Texte]"/>
      <dgm:spPr/>
      <dgm:t>
        <a:bodyPr/>
        <a:lstStyle/>
        <a:p>
          <a:r>
            <a:rPr lang="fr-FR" smtClean="0"/>
            <a:t>Dans le cartable de l’enseignant</a:t>
          </a:r>
          <a:endParaRPr lang="fr-FR"/>
        </a:p>
      </dgm:t>
    </dgm:pt>
    <dgm:pt modelId="{23ABC9E3-952A-1A4D-AC95-D5B8B10C314C}" type="parTrans" cxnId="{98CDCFC4-68F4-BF43-A6BB-75A4A083B123}">
      <dgm:prSet/>
      <dgm:spPr/>
      <dgm:t>
        <a:bodyPr/>
        <a:lstStyle/>
        <a:p>
          <a:endParaRPr lang="fr-FR"/>
        </a:p>
      </dgm:t>
    </dgm:pt>
    <dgm:pt modelId="{669D1952-04E2-674C-BBA7-4BCB8CE221EB}" type="sibTrans" cxnId="{98CDCFC4-68F4-BF43-A6BB-75A4A083B123}">
      <dgm:prSet/>
      <dgm:spPr/>
      <dgm:t>
        <a:bodyPr/>
        <a:lstStyle/>
        <a:p>
          <a:endParaRPr lang="fr-FR"/>
        </a:p>
      </dgm:t>
    </dgm:pt>
    <dgm:pt modelId="{4022B146-ED86-7949-9489-DA963283E6AA}">
      <dgm:prSet phldrT="[Texte]"/>
      <dgm:spPr/>
      <dgm:t>
        <a:bodyPr/>
        <a:lstStyle/>
        <a:p>
          <a:r>
            <a:rPr lang="fr-FR" smtClean="0"/>
            <a:t>Carnet de suivi</a:t>
          </a:r>
          <a:endParaRPr lang="fr-FR"/>
        </a:p>
      </dgm:t>
    </dgm:pt>
    <dgm:pt modelId="{12413C47-C828-4547-B4C4-FE3A29535592}" type="parTrans" cxnId="{38411FD5-9529-9643-9A25-8C615C0631D3}">
      <dgm:prSet/>
      <dgm:spPr/>
      <dgm:t>
        <a:bodyPr/>
        <a:lstStyle/>
        <a:p>
          <a:endParaRPr lang="fr-FR"/>
        </a:p>
      </dgm:t>
    </dgm:pt>
    <dgm:pt modelId="{22183F1A-593F-1244-979C-C130F5F717A2}" type="sibTrans" cxnId="{38411FD5-9529-9643-9A25-8C615C0631D3}">
      <dgm:prSet/>
      <dgm:spPr/>
      <dgm:t>
        <a:bodyPr/>
        <a:lstStyle/>
        <a:p>
          <a:endParaRPr lang="fr-FR"/>
        </a:p>
      </dgm:t>
    </dgm:pt>
    <dgm:pt modelId="{B41D5900-727D-7341-A01F-159273E87BC5}">
      <dgm:prSet phldrT="[Texte]"/>
      <dgm:spPr/>
      <dgm:t>
        <a:bodyPr/>
        <a:lstStyle/>
        <a:p>
          <a:r>
            <a:rPr lang="fr-FR" smtClean="0"/>
            <a:t>Pour l’élève Pour les parents</a:t>
          </a:r>
          <a:endParaRPr lang="fr-FR"/>
        </a:p>
      </dgm:t>
    </dgm:pt>
    <dgm:pt modelId="{C185AD92-A861-9E4C-9F32-12F6EB87325C}" type="parTrans" cxnId="{C15B9C08-6853-EC49-801C-37CC001D2762}">
      <dgm:prSet/>
      <dgm:spPr/>
      <dgm:t>
        <a:bodyPr/>
        <a:lstStyle/>
        <a:p>
          <a:endParaRPr lang="fr-FR"/>
        </a:p>
      </dgm:t>
    </dgm:pt>
    <dgm:pt modelId="{55CC4D0D-EBD6-6849-A2A7-BAA945C5AC73}" type="sibTrans" cxnId="{C15B9C08-6853-EC49-801C-37CC001D2762}">
      <dgm:prSet/>
      <dgm:spPr/>
      <dgm:t>
        <a:bodyPr/>
        <a:lstStyle/>
        <a:p>
          <a:endParaRPr lang="fr-FR"/>
        </a:p>
      </dgm:t>
    </dgm:pt>
    <dgm:pt modelId="{0332B8F5-0F38-3A44-9F6F-3E7A54FACE54}">
      <dgm:prSet phldrT="[Texte]"/>
      <dgm:spPr/>
      <dgm:t>
        <a:bodyPr/>
        <a:lstStyle/>
        <a:p>
          <a:r>
            <a:rPr lang="fr-FR" baseline="0" smtClean="0"/>
            <a:t>à rendre 2 fois/an</a:t>
          </a:r>
        </a:p>
        <a:p>
          <a:r>
            <a:rPr lang="fr-FR" baseline="0" smtClean="0"/>
            <a:t>Donné à la famille à la fin du C1</a:t>
          </a:r>
          <a:endParaRPr lang="fr-FR"/>
        </a:p>
      </dgm:t>
    </dgm:pt>
    <dgm:pt modelId="{A18B5563-F7C4-7942-A793-6AE8AC91DAAB}" type="parTrans" cxnId="{C6CE6FF0-073F-644D-BBA2-B4C84B86CE71}">
      <dgm:prSet/>
      <dgm:spPr/>
      <dgm:t>
        <a:bodyPr/>
        <a:lstStyle/>
        <a:p>
          <a:endParaRPr lang="fr-FR"/>
        </a:p>
      </dgm:t>
    </dgm:pt>
    <dgm:pt modelId="{4F1170D8-41BE-974D-8366-AE500655CED5}" type="sibTrans" cxnId="{C6CE6FF0-073F-644D-BBA2-B4C84B86CE71}">
      <dgm:prSet/>
      <dgm:spPr/>
      <dgm:t>
        <a:bodyPr/>
        <a:lstStyle/>
        <a:p>
          <a:endParaRPr lang="fr-FR"/>
        </a:p>
      </dgm:t>
    </dgm:pt>
    <dgm:pt modelId="{943E5A48-95F3-E042-98DA-3EA09F37A057}">
      <dgm:prSet phldrT="[Texte]"/>
      <dgm:spPr/>
      <dgm:t>
        <a:bodyPr/>
        <a:lstStyle/>
        <a:p>
          <a:r>
            <a:rPr lang="fr-FR" smtClean="0"/>
            <a:t>Synthèse des acquis</a:t>
          </a:r>
          <a:endParaRPr lang="fr-FR"/>
        </a:p>
      </dgm:t>
    </dgm:pt>
    <dgm:pt modelId="{68F2105B-F43E-2042-9045-86B7B4251990}" type="parTrans" cxnId="{F6ABCBBA-7B11-FC44-B864-E88D93ED0E98}">
      <dgm:prSet/>
      <dgm:spPr/>
      <dgm:t>
        <a:bodyPr/>
        <a:lstStyle/>
        <a:p>
          <a:endParaRPr lang="fr-FR"/>
        </a:p>
      </dgm:t>
    </dgm:pt>
    <dgm:pt modelId="{47114ADE-2DEE-1E44-819C-F10A85D1B058}" type="sibTrans" cxnId="{F6ABCBBA-7B11-FC44-B864-E88D93ED0E98}">
      <dgm:prSet/>
      <dgm:spPr/>
      <dgm:t>
        <a:bodyPr/>
        <a:lstStyle/>
        <a:p>
          <a:endParaRPr lang="fr-FR"/>
        </a:p>
      </dgm:t>
    </dgm:pt>
    <dgm:pt modelId="{4E0B0B5B-B575-9549-9E3A-03FF34D6D817}">
      <dgm:prSet phldrT="[Texte]"/>
      <dgm:spPr/>
      <dgm:t>
        <a:bodyPr/>
        <a:lstStyle/>
        <a:p>
          <a:r>
            <a:rPr lang="fr-FR" smtClean="0"/>
            <a:t>Pour les</a:t>
          </a:r>
          <a:r>
            <a:rPr lang="fr-FR" baseline="0" smtClean="0"/>
            <a:t> parents</a:t>
          </a:r>
        </a:p>
        <a:p>
          <a:r>
            <a:rPr lang="fr-FR" baseline="0" smtClean="0"/>
            <a:t>Pour l’école élémentaire</a:t>
          </a:r>
          <a:endParaRPr lang="fr-FR"/>
        </a:p>
      </dgm:t>
    </dgm:pt>
    <dgm:pt modelId="{126BC84F-9D9E-164E-A60A-A3FD7AEA044A}" type="parTrans" cxnId="{7EF07AA5-FEBC-F44C-9281-0371E779D4D5}">
      <dgm:prSet/>
      <dgm:spPr/>
      <dgm:t>
        <a:bodyPr/>
        <a:lstStyle/>
        <a:p>
          <a:endParaRPr lang="fr-FR"/>
        </a:p>
      </dgm:t>
    </dgm:pt>
    <dgm:pt modelId="{0315D4AD-235B-AE4C-B815-44742B8D6A13}" type="sibTrans" cxnId="{7EF07AA5-FEBC-F44C-9281-0371E779D4D5}">
      <dgm:prSet/>
      <dgm:spPr/>
      <dgm:t>
        <a:bodyPr/>
        <a:lstStyle/>
        <a:p>
          <a:endParaRPr lang="fr-FR"/>
        </a:p>
      </dgm:t>
    </dgm:pt>
    <dgm:pt modelId="{1CB79840-064A-EF4B-8458-78EE08ED8FC6}">
      <dgm:prSet phldrT="[Texte]"/>
      <dgm:spPr/>
      <dgm:t>
        <a:bodyPr/>
        <a:lstStyle/>
        <a:p>
          <a:r>
            <a:rPr lang="fr-FR" smtClean="0"/>
            <a:t>Donné à la famille puis à l’école élémentaire</a:t>
          </a:r>
          <a:endParaRPr lang="fr-FR"/>
        </a:p>
      </dgm:t>
    </dgm:pt>
    <dgm:pt modelId="{07EE230B-85A9-D143-ADC7-33E178D8FF71}" type="parTrans" cxnId="{D0D3A30B-B5A2-5B4E-A0C2-C4727BEE26EC}">
      <dgm:prSet/>
      <dgm:spPr/>
      <dgm:t>
        <a:bodyPr/>
        <a:lstStyle/>
        <a:p>
          <a:endParaRPr lang="fr-FR"/>
        </a:p>
      </dgm:t>
    </dgm:pt>
    <dgm:pt modelId="{3DE8910B-A451-DB4F-BCE6-F012B29CBA10}" type="sibTrans" cxnId="{D0D3A30B-B5A2-5B4E-A0C2-C4727BEE26EC}">
      <dgm:prSet/>
      <dgm:spPr/>
      <dgm:t>
        <a:bodyPr/>
        <a:lstStyle/>
        <a:p>
          <a:endParaRPr lang="fr-FR"/>
        </a:p>
      </dgm:t>
    </dgm:pt>
    <dgm:pt modelId="{C4C7CCC9-F9F1-984E-BAF7-D75FC2AE1D87}" type="pres">
      <dgm:prSet presAssocID="{90068298-6CFB-D641-A46C-F025B09800EA}" presName="Name0" presStyleCnt="0">
        <dgm:presLayoutVars>
          <dgm:chPref val="3"/>
          <dgm:dir/>
          <dgm:animLvl val="lvl"/>
          <dgm:resizeHandles/>
        </dgm:presLayoutVars>
      </dgm:prSet>
      <dgm:spPr/>
      <dgm:t>
        <a:bodyPr/>
        <a:lstStyle/>
        <a:p>
          <a:endParaRPr lang="fr-FR"/>
        </a:p>
      </dgm:t>
    </dgm:pt>
    <dgm:pt modelId="{7EB09740-95B8-8F47-A2E2-3C932DAF2025}" type="pres">
      <dgm:prSet presAssocID="{94E1D7CB-ACF3-724D-9773-172A8692760B}" presName="horFlow" presStyleCnt="0"/>
      <dgm:spPr/>
    </dgm:pt>
    <dgm:pt modelId="{A28B1B35-5724-E94E-A170-E78AE3D543A7}" type="pres">
      <dgm:prSet presAssocID="{94E1D7CB-ACF3-724D-9773-172A8692760B}" presName="bigChev" presStyleLbl="node1" presStyleIdx="0" presStyleCnt="3"/>
      <dgm:spPr/>
      <dgm:t>
        <a:bodyPr/>
        <a:lstStyle/>
        <a:p>
          <a:endParaRPr lang="fr-FR"/>
        </a:p>
      </dgm:t>
    </dgm:pt>
    <dgm:pt modelId="{0D4B8B33-E261-3049-BBFC-206CCD62F8B8}" type="pres">
      <dgm:prSet presAssocID="{F514E16E-A8F1-A448-8390-4729B9FC566E}" presName="parTrans" presStyleCnt="0"/>
      <dgm:spPr/>
    </dgm:pt>
    <dgm:pt modelId="{D7E564D7-70AE-9944-A690-68D01FC53C9D}" type="pres">
      <dgm:prSet presAssocID="{CFBDF63F-7A29-A945-93D1-5ED08C1DB965}" presName="node" presStyleLbl="alignAccFollowNode1" presStyleIdx="0" presStyleCnt="6">
        <dgm:presLayoutVars>
          <dgm:bulletEnabled val="1"/>
        </dgm:presLayoutVars>
      </dgm:prSet>
      <dgm:spPr/>
      <dgm:t>
        <a:bodyPr/>
        <a:lstStyle/>
        <a:p>
          <a:endParaRPr lang="fr-FR"/>
        </a:p>
      </dgm:t>
    </dgm:pt>
    <dgm:pt modelId="{B0247D0E-7D86-804B-882B-D6BE508C3312}" type="pres">
      <dgm:prSet presAssocID="{DACB3065-6BDD-8A49-AE68-C88604534DA1}" presName="sibTrans" presStyleCnt="0"/>
      <dgm:spPr/>
    </dgm:pt>
    <dgm:pt modelId="{A04B8578-285F-FC4E-9AFD-55797B95EED6}" type="pres">
      <dgm:prSet presAssocID="{A4DC703C-FEB7-194C-B390-CAB1E58D0C75}" presName="node" presStyleLbl="alignAccFollowNode1" presStyleIdx="1" presStyleCnt="6">
        <dgm:presLayoutVars>
          <dgm:bulletEnabled val="1"/>
        </dgm:presLayoutVars>
      </dgm:prSet>
      <dgm:spPr/>
      <dgm:t>
        <a:bodyPr/>
        <a:lstStyle/>
        <a:p>
          <a:endParaRPr lang="fr-FR"/>
        </a:p>
      </dgm:t>
    </dgm:pt>
    <dgm:pt modelId="{3F5EA922-824C-9343-83EC-051D05A2A166}" type="pres">
      <dgm:prSet presAssocID="{94E1D7CB-ACF3-724D-9773-172A8692760B}" presName="vSp" presStyleCnt="0"/>
      <dgm:spPr/>
    </dgm:pt>
    <dgm:pt modelId="{41A2980A-0908-9A4D-8D4A-3C7A198070CF}" type="pres">
      <dgm:prSet presAssocID="{4022B146-ED86-7949-9489-DA963283E6AA}" presName="horFlow" presStyleCnt="0"/>
      <dgm:spPr/>
    </dgm:pt>
    <dgm:pt modelId="{DA57525F-165E-8B49-AFE7-D78CB4FE33FA}" type="pres">
      <dgm:prSet presAssocID="{4022B146-ED86-7949-9489-DA963283E6AA}" presName="bigChev" presStyleLbl="node1" presStyleIdx="1" presStyleCnt="3"/>
      <dgm:spPr/>
      <dgm:t>
        <a:bodyPr/>
        <a:lstStyle/>
        <a:p>
          <a:endParaRPr lang="fr-FR"/>
        </a:p>
      </dgm:t>
    </dgm:pt>
    <dgm:pt modelId="{38FB5875-933D-4845-B981-7AE185FA4C0C}" type="pres">
      <dgm:prSet presAssocID="{C185AD92-A861-9E4C-9F32-12F6EB87325C}" presName="parTrans" presStyleCnt="0"/>
      <dgm:spPr/>
    </dgm:pt>
    <dgm:pt modelId="{B24F7BDB-DEE4-204C-879F-663631EBEBB0}" type="pres">
      <dgm:prSet presAssocID="{B41D5900-727D-7341-A01F-159273E87BC5}" presName="node" presStyleLbl="alignAccFollowNode1" presStyleIdx="2" presStyleCnt="6">
        <dgm:presLayoutVars>
          <dgm:bulletEnabled val="1"/>
        </dgm:presLayoutVars>
      </dgm:prSet>
      <dgm:spPr/>
      <dgm:t>
        <a:bodyPr/>
        <a:lstStyle/>
        <a:p>
          <a:endParaRPr lang="fr-FR"/>
        </a:p>
      </dgm:t>
    </dgm:pt>
    <dgm:pt modelId="{ABD00C71-973D-B449-AF28-D93B2382DE61}" type="pres">
      <dgm:prSet presAssocID="{55CC4D0D-EBD6-6849-A2A7-BAA945C5AC73}" presName="sibTrans" presStyleCnt="0"/>
      <dgm:spPr/>
    </dgm:pt>
    <dgm:pt modelId="{1A8CC08B-62B3-1D4D-8BAA-3DA627D832E4}" type="pres">
      <dgm:prSet presAssocID="{0332B8F5-0F38-3A44-9F6F-3E7A54FACE54}" presName="node" presStyleLbl="alignAccFollowNode1" presStyleIdx="3" presStyleCnt="6">
        <dgm:presLayoutVars>
          <dgm:bulletEnabled val="1"/>
        </dgm:presLayoutVars>
      </dgm:prSet>
      <dgm:spPr/>
      <dgm:t>
        <a:bodyPr/>
        <a:lstStyle/>
        <a:p>
          <a:endParaRPr lang="fr-FR"/>
        </a:p>
      </dgm:t>
    </dgm:pt>
    <dgm:pt modelId="{6A50FB79-C1A4-0D40-B214-9318E5684AA7}" type="pres">
      <dgm:prSet presAssocID="{4022B146-ED86-7949-9489-DA963283E6AA}" presName="vSp" presStyleCnt="0"/>
      <dgm:spPr/>
    </dgm:pt>
    <dgm:pt modelId="{07823BDF-1B52-7442-AC79-082EC2318160}" type="pres">
      <dgm:prSet presAssocID="{943E5A48-95F3-E042-98DA-3EA09F37A057}" presName="horFlow" presStyleCnt="0"/>
      <dgm:spPr/>
    </dgm:pt>
    <dgm:pt modelId="{7FFF2C4B-1502-604D-A60D-52C39B7CC643}" type="pres">
      <dgm:prSet presAssocID="{943E5A48-95F3-E042-98DA-3EA09F37A057}" presName="bigChev" presStyleLbl="node1" presStyleIdx="2" presStyleCnt="3"/>
      <dgm:spPr/>
      <dgm:t>
        <a:bodyPr/>
        <a:lstStyle/>
        <a:p>
          <a:endParaRPr lang="fr-FR"/>
        </a:p>
      </dgm:t>
    </dgm:pt>
    <dgm:pt modelId="{0C1177E5-011B-B340-BB7C-4BBE0194D704}" type="pres">
      <dgm:prSet presAssocID="{126BC84F-9D9E-164E-A60A-A3FD7AEA044A}" presName="parTrans" presStyleCnt="0"/>
      <dgm:spPr/>
    </dgm:pt>
    <dgm:pt modelId="{43F16F85-913A-1B42-99CE-78CC893661E0}" type="pres">
      <dgm:prSet presAssocID="{4E0B0B5B-B575-9549-9E3A-03FF34D6D817}" presName="node" presStyleLbl="alignAccFollowNode1" presStyleIdx="4" presStyleCnt="6">
        <dgm:presLayoutVars>
          <dgm:bulletEnabled val="1"/>
        </dgm:presLayoutVars>
      </dgm:prSet>
      <dgm:spPr/>
      <dgm:t>
        <a:bodyPr/>
        <a:lstStyle/>
        <a:p>
          <a:endParaRPr lang="fr-FR"/>
        </a:p>
      </dgm:t>
    </dgm:pt>
    <dgm:pt modelId="{09550B87-9474-224C-9AFC-4231A2E2EDD1}" type="pres">
      <dgm:prSet presAssocID="{0315D4AD-235B-AE4C-B815-44742B8D6A13}" presName="sibTrans" presStyleCnt="0"/>
      <dgm:spPr/>
    </dgm:pt>
    <dgm:pt modelId="{164A3105-C81A-3740-8025-F6F9E4BE21F7}" type="pres">
      <dgm:prSet presAssocID="{1CB79840-064A-EF4B-8458-78EE08ED8FC6}" presName="node" presStyleLbl="alignAccFollowNode1" presStyleIdx="5" presStyleCnt="6">
        <dgm:presLayoutVars>
          <dgm:bulletEnabled val="1"/>
        </dgm:presLayoutVars>
      </dgm:prSet>
      <dgm:spPr/>
      <dgm:t>
        <a:bodyPr/>
        <a:lstStyle/>
        <a:p>
          <a:endParaRPr lang="fr-FR"/>
        </a:p>
      </dgm:t>
    </dgm:pt>
  </dgm:ptLst>
  <dgm:cxnLst>
    <dgm:cxn modelId="{D57885EC-8743-5645-8D58-13157327A7EC}" type="presOf" srcId="{943E5A48-95F3-E042-98DA-3EA09F37A057}" destId="{7FFF2C4B-1502-604D-A60D-52C39B7CC643}" srcOrd="0" destOrd="0" presId="urn:microsoft.com/office/officeart/2005/8/layout/lProcess3"/>
    <dgm:cxn modelId="{FC0F91EB-BD3C-2B41-9419-DFF559A7FDCB}" type="presOf" srcId="{CFBDF63F-7A29-A945-93D1-5ED08C1DB965}" destId="{D7E564D7-70AE-9944-A690-68D01FC53C9D}" srcOrd="0" destOrd="0" presId="urn:microsoft.com/office/officeart/2005/8/layout/lProcess3"/>
    <dgm:cxn modelId="{3139CA43-EF6E-824B-BA8F-DE8C708A6A1D}" type="presOf" srcId="{0332B8F5-0F38-3A44-9F6F-3E7A54FACE54}" destId="{1A8CC08B-62B3-1D4D-8BAA-3DA627D832E4}" srcOrd="0" destOrd="0" presId="urn:microsoft.com/office/officeart/2005/8/layout/lProcess3"/>
    <dgm:cxn modelId="{6FC538BD-6808-7C43-9753-2B20E0A3D158}" type="presOf" srcId="{94E1D7CB-ACF3-724D-9773-172A8692760B}" destId="{A28B1B35-5724-E94E-A170-E78AE3D543A7}" srcOrd="0" destOrd="0" presId="urn:microsoft.com/office/officeart/2005/8/layout/lProcess3"/>
    <dgm:cxn modelId="{F6ABCBBA-7B11-FC44-B864-E88D93ED0E98}" srcId="{90068298-6CFB-D641-A46C-F025B09800EA}" destId="{943E5A48-95F3-E042-98DA-3EA09F37A057}" srcOrd="2" destOrd="0" parTransId="{68F2105B-F43E-2042-9045-86B7B4251990}" sibTransId="{47114ADE-2DEE-1E44-819C-F10A85D1B058}"/>
    <dgm:cxn modelId="{4A1756FE-BFD0-6347-AC83-7A4C88B0695D}" type="presOf" srcId="{4022B146-ED86-7949-9489-DA963283E6AA}" destId="{DA57525F-165E-8B49-AFE7-D78CB4FE33FA}" srcOrd="0" destOrd="0" presId="urn:microsoft.com/office/officeart/2005/8/layout/lProcess3"/>
    <dgm:cxn modelId="{38411FD5-9529-9643-9A25-8C615C0631D3}" srcId="{90068298-6CFB-D641-A46C-F025B09800EA}" destId="{4022B146-ED86-7949-9489-DA963283E6AA}" srcOrd="1" destOrd="0" parTransId="{12413C47-C828-4547-B4C4-FE3A29535592}" sibTransId="{22183F1A-593F-1244-979C-C130F5F717A2}"/>
    <dgm:cxn modelId="{3BEE1823-3089-944D-B707-44B333FCCBE4}" type="presOf" srcId="{90068298-6CFB-D641-A46C-F025B09800EA}" destId="{C4C7CCC9-F9F1-984E-BAF7-D75FC2AE1D87}" srcOrd="0" destOrd="0" presId="urn:microsoft.com/office/officeart/2005/8/layout/lProcess3"/>
    <dgm:cxn modelId="{7EF07AA5-FEBC-F44C-9281-0371E779D4D5}" srcId="{943E5A48-95F3-E042-98DA-3EA09F37A057}" destId="{4E0B0B5B-B575-9549-9E3A-03FF34D6D817}" srcOrd="0" destOrd="0" parTransId="{126BC84F-9D9E-164E-A60A-A3FD7AEA044A}" sibTransId="{0315D4AD-235B-AE4C-B815-44742B8D6A13}"/>
    <dgm:cxn modelId="{DC19CC48-231E-9C46-8C03-F6D69D181F84}" srcId="{90068298-6CFB-D641-A46C-F025B09800EA}" destId="{94E1D7CB-ACF3-724D-9773-172A8692760B}" srcOrd="0" destOrd="0" parTransId="{7687DE8A-648D-CE43-8C81-337DB3BE19BD}" sibTransId="{C5C20B34-82DD-5742-8613-711819CC1CA7}"/>
    <dgm:cxn modelId="{A6FB1ED5-1109-7047-9182-5AB19E4C162B}" type="presOf" srcId="{1CB79840-064A-EF4B-8458-78EE08ED8FC6}" destId="{164A3105-C81A-3740-8025-F6F9E4BE21F7}" srcOrd="0" destOrd="0" presId="urn:microsoft.com/office/officeart/2005/8/layout/lProcess3"/>
    <dgm:cxn modelId="{C15B9C08-6853-EC49-801C-37CC001D2762}" srcId="{4022B146-ED86-7949-9489-DA963283E6AA}" destId="{B41D5900-727D-7341-A01F-159273E87BC5}" srcOrd="0" destOrd="0" parTransId="{C185AD92-A861-9E4C-9F32-12F6EB87325C}" sibTransId="{55CC4D0D-EBD6-6849-A2A7-BAA945C5AC73}"/>
    <dgm:cxn modelId="{2F4D2375-F128-5743-8902-043EA79C6933}" type="presOf" srcId="{B41D5900-727D-7341-A01F-159273E87BC5}" destId="{B24F7BDB-DEE4-204C-879F-663631EBEBB0}" srcOrd="0" destOrd="0" presId="urn:microsoft.com/office/officeart/2005/8/layout/lProcess3"/>
    <dgm:cxn modelId="{98CDCFC4-68F4-BF43-A6BB-75A4A083B123}" srcId="{94E1D7CB-ACF3-724D-9773-172A8692760B}" destId="{A4DC703C-FEB7-194C-B390-CAB1E58D0C75}" srcOrd="1" destOrd="0" parTransId="{23ABC9E3-952A-1A4D-AC95-D5B8B10C314C}" sibTransId="{669D1952-04E2-674C-BBA7-4BCB8CE221EB}"/>
    <dgm:cxn modelId="{C6CE6FF0-073F-644D-BBA2-B4C84B86CE71}" srcId="{4022B146-ED86-7949-9489-DA963283E6AA}" destId="{0332B8F5-0F38-3A44-9F6F-3E7A54FACE54}" srcOrd="1" destOrd="0" parTransId="{A18B5563-F7C4-7942-A793-6AE8AC91DAAB}" sibTransId="{4F1170D8-41BE-974D-8366-AE500655CED5}"/>
    <dgm:cxn modelId="{521D01C0-EEBD-3D4E-8482-4B41CF003D6E}" srcId="{94E1D7CB-ACF3-724D-9773-172A8692760B}" destId="{CFBDF63F-7A29-A945-93D1-5ED08C1DB965}" srcOrd="0" destOrd="0" parTransId="{F514E16E-A8F1-A448-8390-4729B9FC566E}" sibTransId="{DACB3065-6BDD-8A49-AE68-C88604534DA1}"/>
    <dgm:cxn modelId="{266E6F1A-EB61-6241-A59E-898DCFA2BF46}" type="presOf" srcId="{4E0B0B5B-B575-9549-9E3A-03FF34D6D817}" destId="{43F16F85-913A-1B42-99CE-78CC893661E0}" srcOrd="0" destOrd="0" presId="urn:microsoft.com/office/officeart/2005/8/layout/lProcess3"/>
    <dgm:cxn modelId="{D0D3A30B-B5A2-5B4E-A0C2-C4727BEE26EC}" srcId="{943E5A48-95F3-E042-98DA-3EA09F37A057}" destId="{1CB79840-064A-EF4B-8458-78EE08ED8FC6}" srcOrd="1" destOrd="0" parTransId="{07EE230B-85A9-D143-ADC7-33E178D8FF71}" sibTransId="{3DE8910B-A451-DB4F-BCE6-F012B29CBA10}"/>
    <dgm:cxn modelId="{AA9F6931-FDC6-0747-BEF3-3DBD7E20721A}" type="presOf" srcId="{A4DC703C-FEB7-194C-B390-CAB1E58D0C75}" destId="{A04B8578-285F-FC4E-9AFD-55797B95EED6}" srcOrd="0" destOrd="0" presId="urn:microsoft.com/office/officeart/2005/8/layout/lProcess3"/>
    <dgm:cxn modelId="{70F68B71-3FCC-8343-99FA-23970061D216}" type="presParOf" srcId="{C4C7CCC9-F9F1-984E-BAF7-D75FC2AE1D87}" destId="{7EB09740-95B8-8F47-A2E2-3C932DAF2025}" srcOrd="0" destOrd="0" presId="urn:microsoft.com/office/officeart/2005/8/layout/lProcess3"/>
    <dgm:cxn modelId="{D4F403ED-D9E2-4249-9A8E-8017AB081C6A}" type="presParOf" srcId="{7EB09740-95B8-8F47-A2E2-3C932DAF2025}" destId="{A28B1B35-5724-E94E-A170-E78AE3D543A7}" srcOrd="0" destOrd="0" presId="urn:microsoft.com/office/officeart/2005/8/layout/lProcess3"/>
    <dgm:cxn modelId="{C3690D02-5F5C-9E4A-9DBF-E692B7F0E16D}" type="presParOf" srcId="{7EB09740-95B8-8F47-A2E2-3C932DAF2025}" destId="{0D4B8B33-E261-3049-BBFC-206CCD62F8B8}" srcOrd="1" destOrd="0" presId="urn:microsoft.com/office/officeart/2005/8/layout/lProcess3"/>
    <dgm:cxn modelId="{766B7171-B9A4-844C-B481-000235194FC1}" type="presParOf" srcId="{7EB09740-95B8-8F47-A2E2-3C932DAF2025}" destId="{D7E564D7-70AE-9944-A690-68D01FC53C9D}" srcOrd="2" destOrd="0" presId="urn:microsoft.com/office/officeart/2005/8/layout/lProcess3"/>
    <dgm:cxn modelId="{16A40F14-782B-D948-B2F9-5F6DEEF4187F}" type="presParOf" srcId="{7EB09740-95B8-8F47-A2E2-3C932DAF2025}" destId="{B0247D0E-7D86-804B-882B-D6BE508C3312}" srcOrd="3" destOrd="0" presId="urn:microsoft.com/office/officeart/2005/8/layout/lProcess3"/>
    <dgm:cxn modelId="{B6DF5FB0-2EC9-3B4C-A8F7-5EC6F91A00F5}" type="presParOf" srcId="{7EB09740-95B8-8F47-A2E2-3C932DAF2025}" destId="{A04B8578-285F-FC4E-9AFD-55797B95EED6}" srcOrd="4" destOrd="0" presId="urn:microsoft.com/office/officeart/2005/8/layout/lProcess3"/>
    <dgm:cxn modelId="{0DBDC3D7-172A-0C40-893B-2D82E32B8725}" type="presParOf" srcId="{C4C7CCC9-F9F1-984E-BAF7-D75FC2AE1D87}" destId="{3F5EA922-824C-9343-83EC-051D05A2A166}" srcOrd="1" destOrd="0" presId="urn:microsoft.com/office/officeart/2005/8/layout/lProcess3"/>
    <dgm:cxn modelId="{7D51B0BB-9286-D643-B9CF-F8D092FCA351}" type="presParOf" srcId="{C4C7CCC9-F9F1-984E-BAF7-D75FC2AE1D87}" destId="{41A2980A-0908-9A4D-8D4A-3C7A198070CF}" srcOrd="2" destOrd="0" presId="urn:microsoft.com/office/officeart/2005/8/layout/lProcess3"/>
    <dgm:cxn modelId="{C2958832-2273-7C47-A1F9-5D95BDBCA405}" type="presParOf" srcId="{41A2980A-0908-9A4D-8D4A-3C7A198070CF}" destId="{DA57525F-165E-8B49-AFE7-D78CB4FE33FA}" srcOrd="0" destOrd="0" presId="urn:microsoft.com/office/officeart/2005/8/layout/lProcess3"/>
    <dgm:cxn modelId="{1FC29AE2-CDB6-BF40-8915-48A56E24087D}" type="presParOf" srcId="{41A2980A-0908-9A4D-8D4A-3C7A198070CF}" destId="{38FB5875-933D-4845-B981-7AE185FA4C0C}" srcOrd="1" destOrd="0" presId="urn:microsoft.com/office/officeart/2005/8/layout/lProcess3"/>
    <dgm:cxn modelId="{04880A1D-5236-7344-B103-10425E38099D}" type="presParOf" srcId="{41A2980A-0908-9A4D-8D4A-3C7A198070CF}" destId="{B24F7BDB-DEE4-204C-879F-663631EBEBB0}" srcOrd="2" destOrd="0" presId="urn:microsoft.com/office/officeart/2005/8/layout/lProcess3"/>
    <dgm:cxn modelId="{64838572-6BE1-3640-9FD1-C0ECD113E178}" type="presParOf" srcId="{41A2980A-0908-9A4D-8D4A-3C7A198070CF}" destId="{ABD00C71-973D-B449-AF28-D93B2382DE61}" srcOrd="3" destOrd="0" presId="urn:microsoft.com/office/officeart/2005/8/layout/lProcess3"/>
    <dgm:cxn modelId="{C0990C38-0FD7-6349-99F8-E25EB6D9E342}" type="presParOf" srcId="{41A2980A-0908-9A4D-8D4A-3C7A198070CF}" destId="{1A8CC08B-62B3-1D4D-8BAA-3DA627D832E4}" srcOrd="4" destOrd="0" presId="urn:microsoft.com/office/officeart/2005/8/layout/lProcess3"/>
    <dgm:cxn modelId="{328CC06B-2D6E-7D4C-8029-F6DC975EAF79}" type="presParOf" srcId="{C4C7CCC9-F9F1-984E-BAF7-D75FC2AE1D87}" destId="{6A50FB79-C1A4-0D40-B214-9318E5684AA7}" srcOrd="3" destOrd="0" presId="urn:microsoft.com/office/officeart/2005/8/layout/lProcess3"/>
    <dgm:cxn modelId="{8789A8C6-3E6D-AF47-884C-B2A5E6A2C2DE}" type="presParOf" srcId="{C4C7CCC9-F9F1-984E-BAF7-D75FC2AE1D87}" destId="{07823BDF-1B52-7442-AC79-082EC2318160}" srcOrd="4" destOrd="0" presId="urn:microsoft.com/office/officeart/2005/8/layout/lProcess3"/>
    <dgm:cxn modelId="{A6DE6DDF-3EA1-FB43-A2A5-EC52FE0E11C8}" type="presParOf" srcId="{07823BDF-1B52-7442-AC79-082EC2318160}" destId="{7FFF2C4B-1502-604D-A60D-52C39B7CC643}" srcOrd="0" destOrd="0" presId="urn:microsoft.com/office/officeart/2005/8/layout/lProcess3"/>
    <dgm:cxn modelId="{743E9842-1FA6-464C-9688-685B8E32514D}" type="presParOf" srcId="{07823BDF-1B52-7442-AC79-082EC2318160}" destId="{0C1177E5-011B-B340-BB7C-4BBE0194D704}" srcOrd="1" destOrd="0" presId="urn:microsoft.com/office/officeart/2005/8/layout/lProcess3"/>
    <dgm:cxn modelId="{FD13DA1D-9E8C-4441-A718-3427AD0655F5}" type="presParOf" srcId="{07823BDF-1B52-7442-AC79-082EC2318160}" destId="{43F16F85-913A-1B42-99CE-78CC893661E0}" srcOrd="2" destOrd="0" presId="urn:microsoft.com/office/officeart/2005/8/layout/lProcess3"/>
    <dgm:cxn modelId="{3668F098-70EE-DB48-BAA2-45DFB55B6E25}" type="presParOf" srcId="{07823BDF-1B52-7442-AC79-082EC2318160}" destId="{09550B87-9474-224C-9AFC-4231A2E2EDD1}" srcOrd="3" destOrd="0" presId="urn:microsoft.com/office/officeart/2005/8/layout/lProcess3"/>
    <dgm:cxn modelId="{91F426BF-78BE-0D45-8AD9-186F7E0B2845}" type="presParOf" srcId="{07823BDF-1B52-7442-AC79-082EC2318160}" destId="{164A3105-C81A-3740-8025-F6F9E4BE21F7}"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2877EC7-98B7-4EEE-826C-59920E5F073F}" type="datetimeFigureOut">
              <a:rPr lang="fr-FR"/>
              <a:pPr>
                <a:defRPr/>
              </a:pPr>
              <a:t>25/11/2016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63B3B8A-78E5-4AF4-A66B-023EBA34539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dirty="0" smtClean="0"/>
              <a:t>L’ objectif de ce temps de formation est: </a:t>
            </a:r>
          </a:p>
          <a:p>
            <a:pPr fontAlgn="auto">
              <a:spcBef>
                <a:spcPts val="0"/>
              </a:spcBef>
              <a:spcAft>
                <a:spcPts val="0"/>
              </a:spcAft>
              <a:defRPr/>
            </a:pPr>
            <a:endParaRPr lang="fr-FR" dirty="0" smtClean="0"/>
          </a:p>
          <a:p>
            <a:pPr marL="171450" indent="-171450" fontAlgn="auto">
              <a:spcBef>
                <a:spcPts val="0"/>
              </a:spcBef>
              <a:spcAft>
                <a:spcPts val="0"/>
              </a:spcAft>
              <a:buFontTx/>
              <a:buChar char="-"/>
              <a:defRPr/>
            </a:pPr>
            <a:r>
              <a:rPr lang="fr-FR" dirty="0" smtClean="0"/>
              <a:t>De vous aider à vous emparer, de vous faire prendre conscience de </a:t>
            </a:r>
            <a:r>
              <a:rPr lang="fr-FR" b="1" dirty="0" smtClean="0"/>
              <a:t>l’évolution de l’évaluation à l’école maternelle ,  et </a:t>
            </a:r>
            <a:r>
              <a:rPr lang="fr-FR" dirty="0" smtClean="0"/>
              <a:t>comment  l’appréhender </a:t>
            </a:r>
          </a:p>
          <a:p>
            <a:pPr marL="171450" indent="-171450" fontAlgn="auto">
              <a:spcBef>
                <a:spcPts val="0"/>
              </a:spcBef>
              <a:spcAft>
                <a:spcPts val="0"/>
              </a:spcAft>
              <a:buFontTx/>
              <a:buChar char="-"/>
              <a:defRPr/>
            </a:pPr>
            <a:endParaRPr lang="fr-FR" b="1" dirty="0" smtClean="0"/>
          </a:p>
          <a:p>
            <a:pPr marL="171450" indent="-171450" fontAlgn="auto">
              <a:spcBef>
                <a:spcPts val="0"/>
              </a:spcBef>
              <a:spcAft>
                <a:spcPts val="0"/>
              </a:spcAft>
              <a:buFontTx/>
              <a:buChar char="-"/>
              <a:defRPr/>
            </a:pPr>
            <a:r>
              <a:rPr lang="fr-FR" dirty="0" smtClean="0"/>
              <a:t>Savoir </a:t>
            </a:r>
            <a:r>
              <a:rPr lang="fr-FR" b="1" dirty="0" smtClean="0"/>
              <a:t>définir ce qu’est l’évaluation positive </a:t>
            </a:r>
            <a:r>
              <a:rPr lang="fr-FR" dirty="0" smtClean="0"/>
              <a:t>pour en connaître </a:t>
            </a:r>
            <a:r>
              <a:rPr lang="fr-FR" b="1" dirty="0" smtClean="0"/>
              <a:t>les finalités et les modalités de mise en œuvre</a:t>
            </a:r>
            <a:r>
              <a:rPr lang="fr-FR" dirty="0" smtClean="0"/>
              <a:t> (mettre en œuvre le carnet de suivi dans les classes dès la rentrée 2016 ainsi que la synthèse demandée en fin de cycle 1)</a:t>
            </a:r>
          </a:p>
          <a:p>
            <a:pPr marL="171450" indent="-171450" fontAlgn="auto">
              <a:spcBef>
                <a:spcPts val="0"/>
              </a:spcBef>
              <a:spcAft>
                <a:spcPts val="0"/>
              </a:spcAft>
              <a:defRPr/>
            </a:pPr>
            <a:endParaRPr lang="fr-FR" dirty="0" smtClean="0"/>
          </a:p>
          <a:p>
            <a:pPr marL="171450" indent="-171450" fontAlgn="auto">
              <a:spcBef>
                <a:spcPts val="0"/>
              </a:spcBef>
              <a:spcAft>
                <a:spcPts val="0"/>
              </a:spcAft>
              <a:buFontTx/>
              <a:buChar char="-"/>
              <a:defRPr/>
            </a:pPr>
            <a:r>
              <a:rPr lang="fr-FR" dirty="0" smtClean="0"/>
              <a:t>(Réfléchir à la </a:t>
            </a:r>
            <a:r>
              <a:rPr lang="fr-FR" b="1" dirty="0" smtClean="0"/>
              <a:t>mise en œuvre du carnet de suivi</a:t>
            </a:r>
            <a:r>
              <a:rPr lang="fr-FR" dirty="0" smtClean="0"/>
              <a:t> : importance de la réflexion en équipe pour progresser sur ce point)</a:t>
            </a:r>
          </a:p>
          <a:p>
            <a:pPr marL="171450" indent="-171450" fontAlgn="auto">
              <a:spcBef>
                <a:spcPts val="0"/>
              </a:spcBef>
              <a:spcAft>
                <a:spcPts val="0"/>
              </a:spcAft>
              <a:buFontTx/>
              <a:buChar char="-"/>
              <a:defRPr/>
            </a:pPr>
            <a:r>
              <a:rPr lang="fr-FR" dirty="0" smtClean="0"/>
              <a:t>Passer du livret scolaire au carnet de suivi des apprentissages à l’école maternelle, c’est s’appuyer sur une approche éthique de l’enseignement et de l’évaluation en posant comme postulat de </a:t>
            </a:r>
            <a:r>
              <a:rPr lang="fr-FR" dirty="0" err="1" smtClean="0"/>
              <a:t>dépar</a:t>
            </a:r>
            <a:r>
              <a:rPr lang="fr-FR" smtClean="0"/>
              <a:t> que chaque apprenant est confronté au problème d’apprendre et est digne de voir porté sur lui un regard positif.</a:t>
            </a:r>
          </a:p>
          <a:p>
            <a:pPr marL="171450" indent="-171450" fontAlgn="auto">
              <a:spcBef>
                <a:spcPts val="0"/>
              </a:spcBef>
              <a:spcAft>
                <a:spcPts val="0"/>
              </a:spcAft>
              <a:defRPr/>
            </a:pPr>
            <a:endParaRPr lang="fr-FR" smtClean="0"/>
          </a:p>
        </p:txBody>
      </p:sp>
      <p:sp>
        <p:nvSpPr>
          <p:cNvPr id="512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BFAC53-CB97-497B-A284-4DE3A35EC2B2}" type="slidenum">
              <a:rPr lang="fr-FR">
                <a:cs typeface="DejaVu Sans" pitchFamily="34" charset="0"/>
              </a:rPr>
              <a:pPr fontAlgn="base">
                <a:spcBef>
                  <a:spcPct val="0"/>
                </a:spcBef>
                <a:spcAft>
                  <a:spcPct val="0"/>
                </a:spcAft>
              </a:pPr>
              <a:t>1</a:t>
            </a:fld>
            <a:endParaRPr lang="fr-FR">
              <a:cs typeface="DejaVu San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92500" lnSpcReduction="20000"/>
          </a:bodyPr>
          <a:lstStyle/>
          <a:p>
            <a:pPr fontAlgn="auto">
              <a:spcBef>
                <a:spcPts val="0"/>
              </a:spcBef>
              <a:spcAft>
                <a:spcPts val="0"/>
              </a:spcAft>
              <a:defRPr/>
            </a:pPr>
            <a:r>
              <a:rPr lang="fr-FR" b="1" smtClean="0"/>
              <a:t>Pourquoi ? (du point de vue de l’élève)…</a:t>
            </a:r>
            <a:r>
              <a:rPr lang="is-IS" b="1" smtClean="0"/>
              <a:t> </a:t>
            </a:r>
            <a:r>
              <a:rPr lang="fr-FR" b="1" smtClean="0"/>
              <a:t>pour asseoir l’estime de soi</a:t>
            </a:r>
          </a:p>
          <a:p>
            <a:pPr fontAlgn="auto">
              <a:spcBef>
                <a:spcPts val="0"/>
              </a:spcBef>
              <a:spcAft>
                <a:spcPts val="0"/>
              </a:spcAft>
              <a:defRPr/>
            </a:pPr>
            <a:r>
              <a:rPr lang="fr-FR" smtClean="0"/>
              <a:t>Le moment de l’évaluation  est ce moment où se jouent  des émotions et des drames intimes sous forme de petits triomphes et de grands malheurs est de loin le plus déterminant pour consolider ou non l’estime de soi de chacun des enfants qui nous sont confiés et dynamiser ainsi les apprentissages. » </a:t>
            </a:r>
            <a:r>
              <a:rPr lang="fr-FR" u="sng" smtClean="0"/>
              <a:t>paroles d’enfant </a:t>
            </a:r>
            <a:r>
              <a:rPr lang="fr-FR" smtClean="0"/>
              <a:t>« faire des progrès qu’est ce que c’est?  c’est faire  recommencer essayer puis après on se dit chouette ! Bravo! »</a:t>
            </a:r>
          </a:p>
          <a:p>
            <a:pPr fontAlgn="auto">
              <a:spcBef>
                <a:spcPts val="0"/>
              </a:spcBef>
              <a:spcAft>
                <a:spcPts val="0"/>
              </a:spcAft>
              <a:defRPr/>
            </a:pPr>
            <a:r>
              <a:rPr lang="fr-FR" smtClean="0"/>
              <a:t> </a:t>
            </a:r>
            <a:r>
              <a:rPr lang="fr-FR" b="1" smtClean="0"/>
              <a:t>L’estime de soi est indispensable pour se construire</a:t>
            </a:r>
            <a:r>
              <a:rPr lang="fr-FR" smtClean="0"/>
              <a:t>: elle est la base de la construction de la personnalité. </a:t>
            </a:r>
          </a:p>
          <a:p>
            <a:pPr fontAlgn="auto">
              <a:spcBef>
                <a:spcPts val="0"/>
              </a:spcBef>
              <a:spcAft>
                <a:spcPts val="0"/>
              </a:spcAft>
              <a:defRPr/>
            </a:pPr>
            <a:r>
              <a:rPr lang="fr-FR" smtClean="0"/>
              <a:t>-</a:t>
            </a:r>
            <a:r>
              <a:rPr lang="fr-FR" u="sng" smtClean="0"/>
              <a:t>quels sont les facteurs qui la renforce</a:t>
            </a:r>
            <a:r>
              <a:rPr lang="fr-FR" smtClean="0"/>
              <a:t>?</a:t>
            </a:r>
          </a:p>
          <a:p>
            <a:pPr fontAlgn="auto">
              <a:spcBef>
                <a:spcPts val="0"/>
              </a:spcBef>
              <a:spcAft>
                <a:spcPts val="0"/>
              </a:spcAft>
              <a:defRPr/>
            </a:pPr>
            <a:r>
              <a:rPr lang="fr-FR" smtClean="0"/>
              <a:t>	si l’on grandit dans un environnement stable; </a:t>
            </a:r>
          </a:p>
          <a:p>
            <a:pPr fontAlgn="auto">
              <a:spcBef>
                <a:spcPts val="0"/>
              </a:spcBef>
              <a:spcAft>
                <a:spcPts val="0"/>
              </a:spcAft>
              <a:defRPr/>
            </a:pPr>
            <a:r>
              <a:rPr lang="fr-FR" smtClean="0"/>
              <a:t>	où l’on se sent en sécurité, </a:t>
            </a:r>
          </a:p>
          <a:p>
            <a:pPr fontAlgn="auto">
              <a:spcBef>
                <a:spcPts val="0"/>
              </a:spcBef>
              <a:spcAft>
                <a:spcPts val="0"/>
              </a:spcAft>
              <a:defRPr/>
            </a:pPr>
            <a:r>
              <a:rPr lang="fr-FR" smtClean="0"/>
              <a:t>	où l’on est approuvé (soutenu).</a:t>
            </a:r>
          </a:p>
          <a:p>
            <a:pPr fontAlgn="auto">
              <a:spcBef>
                <a:spcPts val="0"/>
              </a:spcBef>
              <a:spcAft>
                <a:spcPts val="0"/>
              </a:spcAft>
              <a:defRPr/>
            </a:pPr>
            <a:r>
              <a:rPr lang="fr-FR" b="1" smtClean="0"/>
              <a:t>Le poids du regard d’autrui </a:t>
            </a:r>
            <a:r>
              <a:rPr lang="fr-FR" smtClean="0"/>
              <a:t>est un facteur puissant d’une bonne  ou mauvaise estime de soi. </a:t>
            </a:r>
          </a:p>
          <a:p>
            <a:pPr fontAlgn="auto">
              <a:spcBef>
                <a:spcPts val="0"/>
              </a:spcBef>
              <a:spcAft>
                <a:spcPts val="0"/>
              </a:spcAft>
              <a:defRPr/>
            </a:pPr>
            <a:r>
              <a:rPr lang="fr-FR" smtClean="0"/>
              <a:t>-</a:t>
            </a:r>
            <a:r>
              <a:rPr lang="fr-FR" u="sng" smtClean="0"/>
              <a:t>comment l’élève se construit</a:t>
            </a:r>
            <a:r>
              <a:rPr lang="fr-FR" smtClean="0"/>
              <a:t>? une image de lui-même à partir de l’appréciation et des attentes  que les personnes significatives (parents, professeurs et camarades) lui manifestent, ainsi qu’à partir de ses propres expériences, de ses réussites et de ses échecs.</a:t>
            </a:r>
          </a:p>
          <a:p>
            <a:pPr fontAlgn="auto">
              <a:spcBef>
                <a:spcPts val="0"/>
              </a:spcBef>
              <a:spcAft>
                <a:spcPts val="0"/>
              </a:spcAft>
              <a:defRPr/>
            </a:pPr>
            <a:r>
              <a:rPr lang="fr-FR" smtClean="0"/>
              <a:t>L’estime de soi joue un rôle important dans le développement de la compétence sociale et de la réussite </a:t>
            </a:r>
            <a:r>
              <a:rPr lang="fr-FR" err="1" smtClean="0"/>
              <a:t>scolaire.En</a:t>
            </a:r>
            <a:r>
              <a:rPr lang="fr-FR" smtClean="0"/>
              <a:t> effet l’enfant qui tôt dans la  vie n’a pas reçu suffisamment d’encouragement et d’appui peut ressentir une peur d’échouer ou d’être rejeté, avant même d’entreprendre quelque activité que ce soit.</a:t>
            </a:r>
          </a:p>
          <a:p>
            <a:pPr fontAlgn="auto">
              <a:spcBef>
                <a:spcPts val="0"/>
              </a:spcBef>
              <a:spcAft>
                <a:spcPts val="0"/>
              </a:spcAft>
              <a:defRPr/>
            </a:pPr>
            <a:r>
              <a:rPr lang="fr-FR" smtClean="0"/>
              <a:t>Ce sentiment d’incapacité non fondé  risque de se maintenir si rien n’est tenté pour corriger la situation et contribue à </a:t>
            </a:r>
            <a:r>
              <a:rPr lang="fr-FR" b="1" smtClean="0"/>
              <a:t>la perte de confiance en soi. </a:t>
            </a:r>
            <a:endParaRPr lang="fr-FR" smtClean="0"/>
          </a:p>
          <a:p>
            <a:pPr fontAlgn="auto">
              <a:spcBef>
                <a:spcPts val="0"/>
              </a:spcBef>
              <a:spcAft>
                <a:spcPts val="0"/>
              </a:spcAft>
              <a:defRPr/>
            </a:pPr>
            <a:r>
              <a:rPr lang="fr-FR" u="sng" smtClean="0"/>
              <a:t>Quelles sont les incidences observées sur le plan scolaire?</a:t>
            </a:r>
          </a:p>
          <a:p>
            <a:pPr fontAlgn="auto">
              <a:spcBef>
                <a:spcPts val="0"/>
              </a:spcBef>
              <a:spcAft>
                <a:spcPts val="0"/>
              </a:spcAft>
              <a:defRPr/>
            </a:pPr>
            <a:r>
              <a:rPr lang="fr-FR" smtClean="0"/>
              <a:t>-repli sur soi, qui se traduit par une difficulté à entrer dans la tâche: préfère ne pas faire…le blocage psychologique est une barrière protectrice.</a:t>
            </a:r>
          </a:p>
          <a:p>
            <a:pPr fontAlgn="auto">
              <a:spcBef>
                <a:spcPts val="0"/>
              </a:spcBef>
              <a:spcAft>
                <a:spcPts val="0"/>
              </a:spcAft>
              <a:defRPr/>
            </a:pPr>
            <a:r>
              <a:rPr lang="fr-FR" smtClean="0"/>
              <a:t>-impulsivité à la tâche: préfère aller vite pour se libérer de la situation</a:t>
            </a:r>
          </a:p>
          <a:p>
            <a:pPr fontAlgn="auto">
              <a:spcBef>
                <a:spcPts val="0"/>
              </a:spcBef>
              <a:spcAft>
                <a:spcPts val="0"/>
              </a:spcAft>
              <a:defRPr/>
            </a:pPr>
            <a:r>
              <a:rPr lang="fr-FR" smtClean="0"/>
              <a:t>-hésitation, doute, difficulté à prendre une décision qui se traduisent par la présence des ratures multiples ou traces de gommages successifs.</a:t>
            </a:r>
          </a:p>
          <a:p>
            <a:pPr fontAlgn="auto">
              <a:spcBef>
                <a:spcPts val="0"/>
              </a:spcBef>
              <a:spcAft>
                <a:spcPts val="0"/>
              </a:spcAft>
              <a:defRPr/>
            </a:pPr>
            <a:endParaRPr lang="fr-FR" smtClean="0"/>
          </a:p>
          <a:p>
            <a:pPr fontAlgn="auto">
              <a:spcBef>
                <a:spcPts val="0"/>
              </a:spcBef>
              <a:spcAft>
                <a:spcPts val="0"/>
              </a:spcAft>
              <a:defRPr/>
            </a:pPr>
            <a:endParaRPr lang="fr-FR" sz="1400" u="sng" smtClean="0"/>
          </a:p>
          <a:p>
            <a:pPr fontAlgn="auto">
              <a:spcBef>
                <a:spcPts val="0"/>
              </a:spcBef>
              <a:spcAft>
                <a:spcPts val="0"/>
              </a:spcAft>
              <a:defRPr/>
            </a:pPr>
            <a:endParaRPr lang="fr-FR" sz="1400" u="sng"/>
          </a:p>
        </p:txBody>
      </p:sp>
      <p:sp>
        <p:nvSpPr>
          <p:cNvPr id="737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EC61E-3418-435D-BC25-3509E9276829}" type="slidenum">
              <a:rPr lang="fr-FR">
                <a:cs typeface="DejaVu Sans" pitchFamily="34" charset="0"/>
              </a:rPr>
              <a:pPr fontAlgn="base">
                <a:spcBef>
                  <a:spcPct val="0"/>
                </a:spcBef>
                <a:spcAft>
                  <a:spcPct val="0"/>
                </a:spcAft>
              </a:pPr>
              <a:t>12</a:t>
            </a:fld>
            <a:endParaRPr lang="fr-FR">
              <a:cs typeface="DejaVu San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57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b="1" smtClean="0"/>
              <a:t>Pourquoi ? (du point de vue de l’enseignant)…</a:t>
            </a:r>
            <a:r>
              <a:rPr lang="is-IS" sz="1400" b="1" smtClean="0"/>
              <a:t> </a:t>
            </a:r>
            <a:r>
              <a:rPr lang="fr-FR" sz="1400" b="1" smtClean="0"/>
              <a:t>pour voir et </a:t>
            </a:r>
            <a:r>
              <a:rPr lang="fr-FR" sz="1400" b="1" u="sng" smtClean="0"/>
              <a:t>comprendre</a:t>
            </a:r>
          </a:p>
          <a:p>
            <a:pPr>
              <a:spcBef>
                <a:spcPct val="0"/>
              </a:spcBef>
            </a:pPr>
            <a:r>
              <a:rPr lang="fr-FR" sz="1400" smtClean="0"/>
              <a:t/>
            </a:r>
            <a:br>
              <a:rPr lang="fr-FR" sz="1400" smtClean="0"/>
            </a:br>
            <a:r>
              <a:rPr lang="fr-FR" sz="1400" smtClean="0"/>
              <a:t>Observer est un </a:t>
            </a:r>
            <a:r>
              <a:rPr lang="fr-FR" sz="1400" b="1" smtClean="0"/>
              <a:t>acte professionnel </a:t>
            </a:r>
            <a:r>
              <a:rPr lang="fr-FR" sz="1400" smtClean="0"/>
              <a:t>qui permet l’évaluation des élèves en situation réelle et la régulation de la pratique d’enseignement. </a:t>
            </a:r>
          </a:p>
          <a:p>
            <a:pPr>
              <a:spcBef>
                <a:spcPct val="0"/>
              </a:spcBef>
            </a:pPr>
            <a:endParaRPr lang="fr-FR" sz="1400" smtClean="0"/>
          </a:p>
          <a:p>
            <a:pPr>
              <a:spcBef>
                <a:spcPct val="0"/>
              </a:spcBef>
            </a:pPr>
            <a:r>
              <a:rPr lang="fr-FR" sz="1400" smtClean="0"/>
              <a:t>Donc, une focale sur l’observation autant que possible en situation réelle,</a:t>
            </a:r>
          </a:p>
          <a:p>
            <a:pPr lvl="1">
              <a:spcBef>
                <a:spcPct val="0"/>
              </a:spcBef>
            </a:pPr>
            <a:r>
              <a:rPr lang="fr-FR" sz="1400" smtClean="0"/>
              <a:t>-Ce que l’enfant sait réaliser seul</a:t>
            </a:r>
          </a:p>
          <a:p>
            <a:pPr lvl="1">
              <a:spcBef>
                <a:spcPct val="0"/>
              </a:spcBef>
            </a:pPr>
            <a:r>
              <a:rPr lang="fr-FR" sz="1400" smtClean="0"/>
              <a:t>-Ce qu’il comprend de la tâche L’observation en situation permet de voir et de </a:t>
            </a:r>
            <a:r>
              <a:rPr lang="fr-FR" sz="1400" b="1" smtClean="0"/>
              <a:t>comprendre</a:t>
            </a:r>
            <a:r>
              <a:rPr lang="fr-FR" sz="1400" smtClean="0"/>
              <a:t> comment l’enfant s’y prend pour apprendre.</a:t>
            </a:r>
          </a:p>
          <a:p>
            <a:pPr lvl="1">
              <a:spcBef>
                <a:spcPct val="0"/>
              </a:spcBef>
            </a:pPr>
            <a:endParaRPr lang="fr-FR" sz="1400" smtClean="0"/>
          </a:p>
          <a:p>
            <a:pPr lvl="1">
              <a:spcBef>
                <a:spcPct val="0"/>
              </a:spcBef>
            </a:pPr>
            <a:r>
              <a:rPr lang="fr-FR" sz="1400" smtClean="0"/>
              <a:t>-Ce qu’il interprète des attentes de l’enseignant dans  la compréhension et la  mise en œuvre de la consigne  ex choisir 3 éléments d’une collection d’objets en ayant à disposition 3 chats 2 chiens 1 oiseau réponse élève A 3 chats réponse élève B 2 chiens et 1 oiseau</a:t>
            </a:r>
          </a:p>
          <a:p>
            <a:pPr lvl="1">
              <a:spcBef>
                <a:spcPct val="0"/>
              </a:spcBef>
            </a:pPr>
            <a:r>
              <a:rPr lang="fr-FR" sz="1400" smtClean="0"/>
              <a:t>-Comment il s’y prend pour réaliser la tâche</a:t>
            </a:r>
          </a:p>
          <a:p>
            <a:pPr>
              <a:spcBef>
                <a:spcPct val="0"/>
              </a:spcBef>
            </a:pPr>
            <a:endParaRPr lang="fr-FR" smtClean="0"/>
          </a:p>
          <a:p>
            <a:pPr>
              <a:spcBef>
                <a:spcPct val="0"/>
              </a:spcBef>
            </a:pPr>
            <a:endParaRPr lang="fr-FR" smtClean="0"/>
          </a:p>
          <a:p>
            <a:pPr>
              <a:spcBef>
                <a:spcPct val="0"/>
              </a:spcBef>
            </a:pPr>
            <a:endParaRPr lang="fr-FR" smtClean="0"/>
          </a:p>
        </p:txBody>
      </p:sp>
      <p:sp>
        <p:nvSpPr>
          <p:cNvPr id="757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927F83-DD19-43B0-84B2-38DDDE4B2C0A}" type="slidenum">
              <a:rPr lang="fr-FR">
                <a:cs typeface="DejaVu Sans" pitchFamily="34" charset="0"/>
              </a:rPr>
              <a:pPr fontAlgn="base">
                <a:spcBef>
                  <a:spcPct val="0"/>
                </a:spcBef>
                <a:spcAft>
                  <a:spcPct val="0"/>
                </a:spcAft>
              </a:pPr>
              <a:t>13</a:t>
            </a:fld>
            <a:endParaRPr lang="fr-FR">
              <a:cs typeface="DejaVu San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78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smtClean="0"/>
              <a:t>Repérer si les élèves font des apprentissages significatifs:  (points d’étape qui permettent de positionner l’enfant par rapport aux attentes institutionnelles).</a:t>
            </a:r>
          </a:p>
          <a:p>
            <a:pPr>
              <a:spcBef>
                <a:spcPct val="0"/>
              </a:spcBef>
            </a:pPr>
            <a:r>
              <a:rPr lang="fr-FR" sz="1400" smtClean="0"/>
              <a:t>Ex: parler avec le « Je », reconnaissance du prénom.</a:t>
            </a:r>
          </a:p>
          <a:p>
            <a:pPr>
              <a:spcBef>
                <a:spcPct val="0"/>
              </a:spcBef>
            </a:pPr>
            <a:endParaRPr lang="fr-FR" sz="1400" smtClean="0"/>
          </a:p>
          <a:p>
            <a:pPr>
              <a:spcBef>
                <a:spcPct val="0"/>
              </a:spcBef>
            </a:pPr>
            <a:r>
              <a:rPr lang="fr-FR" sz="1400" smtClean="0"/>
              <a:t>Un apprentissage est quelque chose que l’enfant a mémorisé et sait définitivement faire? C’est quelque chose qui est devenu fonctionnel. La principale préoccupation est de se demander si les étapes sont franchies, si les enfants font des progrès (dans tous les domaines)</a:t>
            </a:r>
          </a:p>
        </p:txBody>
      </p:sp>
      <p:sp>
        <p:nvSpPr>
          <p:cNvPr id="778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4E7611-D7ED-44E2-8FAA-5FC906E87D8F}" type="slidenum">
              <a:rPr lang="fr-FR">
                <a:cs typeface="DejaVu Sans" pitchFamily="34" charset="0"/>
              </a:rPr>
              <a:pPr fontAlgn="base">
                <a:spcBef>
                  <a:spcPct val="0"/>
                </a:spcBef>
                <a:spcAft>
                  <a:spcPct val="0"/>
                </a:spcAft>
              </a:pPr>
              <a:t>14</a:t>
            </a:fld>
            <a:endParaRPr lang="fr-FR">
              <a:cs typeface="DejaVu San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98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smtClean="0"/>
              <a:t>En accompagnant l’élève, en le  rassurant, en le convaincant de sa capacité à réussir</a:t>
            </a:r>
          </a:p>
          <a:p>
            <a:pPr>
              <a:spcBef>
                <a:spcPct val="0"/>
              </a:spcBef>
              <a:buFont typeface="Wingdings" pitchFamily="2" charset="2"/>
              <a:buChar char="v"/>
            </a:pPr>
            <a:r>
              <a:rPr lang="fr-FR" sz="1400" smtClean="0"/>
              <a:t>	C’est lorsque l’enseignant et les élèves échangent et discutent sur les critères de réussite. Le langage sert à construire les savoirs. Utiliser l’évaluation pour discuter avec l’élève pour savoir ce qui n’a pas marché , ce qu’il n’a pas compris</a:t>
            </a:r>
          </a:p>
          <a:p>
            <a:pPr>
              <a:spcBef>
                <a:spcPct val="0"/>
              </a:spcBef>
            </a:pPr>
            <a:r>
              <a:rPr lang="fr-FR" sz="1400" smtClean="0"/>
              <a:t>En anticipant sur les séances futures avec les plus fragiles</a:t>
            </a:r>
          </a:p>
          <a:p>
            <a:pPr>
              <a:spcBef>
                <a:spcPct val="0"/>
              </a:spcBef>
              <a:buFont typeface="Wingdings" pitchFamily="2" charset="2"/>
              <a:buChar char="q"/>
            </a:pPr>
            <a:r>
              <a:rPr lang="fr-FR" sz="1400" smtClean="0"/>
              <a:t>	D’où l’Importance d’étayer et de varier cet étayage</a:t>
            </a:r>
          </a:p>
          <a:p>
            <a:pPr>
              <a:spcBef>
                <a:spcPct val="0"/>
              </a:spcBef>
            </a:pPr>
            <a:r>
              <a:rPr lang="fr-FR" sz="1400" smtClean="0"/>
              <a:t>En régulant sa propre pratique pour mieux l’adapter aux capacités des élèves</a:t>
            </a:r>
          </a:p>
          <a:p>
            <a:pPr>
              <a:spcBef>
                <a:spcPct val="0"/>
              </a:spcBef>
              <a:buFontTx/>
              <a:buChar char="•"/>
            </a:pPr>
            <a:r>
              <a:rPr lang="fr-FR" sz="1400" smtClean="0"/>
              <a:t>	 principe de réalité : choisir les élèves qui en ont le plus besoin.</a:t>
            </a:r>
          </a:p>
          <a:p>
            <a:pPr>
              <a:spcBef>
                <a:spcPct val="0"/>
              </a:spcBef>
            </a:pPr>
            <a:r>
              <a:rPr lang="fr-FR" sz="1400" smtClean="0"/>
              <a:t> </a:t>
            </a:r>
          </a:p>
        </p:txBody>
      </p:sp>
      <p:sp>
        <p:nvSpPr>
          <p:cNvPr id="798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E53A77-7DE7-4E40-9B9A-52C517C7E5CD}" type="slidenum">
              <a:rPr lang="fr-FR">
                <a:cs typeface="DejaVu Sans" pitchFamily="34" charset="0"/>
              </a:rPr>
              <a:pPr fontAlgn="base">
                <a:spcBef>
                  <a:spcPct val="0"/>
                </a:spcBef>
                <a:spcAft>
                  <a:spcPct val="0"/>
                </a:spcAft>
              </a:pPr>
              <a:t>15</a:t>
            </a:fld>
            <a:endParaRPr lang="fr-FR">
              <a:cs typeface="DejaVu San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smtClean="0"/>
              <a:t>L’observation a </a:t>
            </a:r>
            <a:r>
              <a:rPr lang="fr-FR" b="1" smtClean="0"/>
              <a:t>toujours une intention</a:t>
            </a:r>
            <a:r>
              <a:rPr lang="fr-FR" smtClean="0"/>
              <a:t>. L’enseignant en regardant l’enfant en train de faire chercher une réponse: L’élève a t-il réussi? A t-il compris? Comment s’y prend-il?</a:t>
            </a:r>
          </a:p>
          <a:p>
            <a:pPr fontAlgn="auto">
              <a:spcBef>
                <a:spcPts val="0"/>
              </a:spcBef>
              <a:spcAft>
                <a:spcPts val="0"/>
              </a:spcAft>
              <a:defRPr/>
            </a:pPr>
            <a:r>
              <a:rPr lang="fr-FR" smtClean="0"/>
              <a:t> Voici quelques éléments utiles à observer pour voir où en est l’enfant dans ses apprentissages.</a:t>
            </a:r>
          </a:p>
          <a:p>
            <a:pPr fontAlgn="auto">
              <a:spcBef>
                <a:spcPts val="0"/>
              </a:spcBef>
              <a:spcAft>
                <a:spcPts val="0"/>
              </a:spcAft>
              <a:defRPr/>
            </a:pPr>
            <a:endParaRPr lang="fr-FR" smtClean="0"/>
          </a:p>
          <a:p>
            <a:pPr fontAlgn="auto">
              <a:spcBef>
                <a:spcPts val="0"/>
              </a:spcBef>
              <a:spcAft>
                <a:spcPts val="0"/>
              </a:spcAft>
              <a:defRPr/>
            </a:pPr>
            <a:r>
              <a:rPr lang="fr-FR" b="1" smtClean="0"/>
              <a:t>Cheminement vers la posture d’élève:</a:t>
            </a:r>
          </a:p>
          <a:p>
            <a:pPr fontAlgn="auto">
              <a:spcBef>
                <a:spcPts val="0"/>
              </a:spcBef>
              <a:spcAft>
                <a:spcPts val="0"/>
              </a:spcAft>
              <a:defRPr/>
            </a:pPr>
            <a:r>
              <a:rPr lang="fr-FR" smtClean="0"/>
              <a:t>Attitude générale dans la classe et le groupe (attention, coopération, respect des consignes et des règles</a:t>
            </a:r>
            <a:r>
              <a:rPr lang="is-IS" smtClean="0"/>
              <a:t>…)</a:t>
            </a:r>
          </a:p>
          <a:p>
            <a:pPr fontAlgn="auto">
              <a:spcBef>
                <a:spcPts val="0"/>
              </a:spcBef>
              <a:spcAft>
                <a:spcPts val="0"/>
              </a:spcAft>
              <a:defRPr/>
            </a:pPr>
            <a:r>
              <a:rPr lang="is-IS" smtClean="0"/>
              <a:t>Attitude face à l’activité (engagement dans l’activité, tenue ou abandon de l’activité(persévérenace) degré d’autonomie, soin...)</a:t>
            </a:r>
          </a:p>
          <a:p>
            <a:pPr fontAlgn="auto">
              <a:spcBef>
                <a:spcPts val="0"/>
              </a:spcBef>
              <a:spcAft>
                <a:spcPts val="0"/>
              </a:spcAft>
              <a:defRPr/>
            </a:pPr>
            <a:endParaRPr lang="is-IS" smtClean="0"/>
          </a:p>
          <a:p>
            <a:pPr fontAlgn="auto">
              <a:spcBef>
                <a:spcPts val="0"/>
              </a:spcBef>
              <a:spcAft>
                <a:spcPts val="0"/>
              </a:spcAft>
              <a:defRPr/>
            </a:pPr>
            <a:r>
              <a:rPr lang="fr-FR" b="1" smtClean="0"/>
              <a:t>Les procédures et stratégies utilisées:</a:t>
            </a:r>
          </a:p>
          <a:p>
            <a:pPr fontAlgn="auto">
              <a:spcBef>
                <a:spcPts val="0"/>
              </a:spcBef>
              <a:spcAft>
                <a:spcPts val="0"/>
              </a:spcAft>
              <a:defRPr/>
            </a:pPr>
            <a:r>
              <a:rPr lang="fr-FR" smtClean="0"/>
              <a:t>Pour résoudre une tâche, pour résoudre un problème (langage, organisation spatiale, </a:t>
            </a:r>
            <a:r>
              <a:rPr lang="fr-FR" err="1" smtClean="0"/>
              <a:t>reférence</a:t>
            </a:r>
            <a:r>
              <a:rPr lang="fr-FR" smtClean="0"/>
              <a:t> à des outils</a:t>
            </a:r>
            <a:r>
              <a:rPr lang="is-IS" smtClean="0"/>
              <a:t>…)</a:t>
            </a:r>
            <a:endParaRPr lang="fr-FR" smtClean="0"/>
          </a:p>
          <a:p>
            <a:pPr fontAlgn="auto">
              <a:spcBef>
                <a:spcPts val="0"/>
              </a:spcBef>
              <a:spcAft>
                <a:spcPts val="0"/>
              </a:spcAft>
              <a:defRPr/>
            </a:pPr>
            <a:endParaRPr lang="fr-FR" smtClean="0"/>
          </a:p>
          <a:p>
            <a:pPr fontAlgn="auto">
              <a:spcBef>
                <a:spcPts val="0"/>
              </a:spcBef>
              <a:spcAft>
                <a:spcPts val="0"/>
              </a:spcAft>
              <a:defRPr/>
            </a:pPr>
            <a:r>
              <a:rPr lang="fr-FR" b="1" smtClean="0"/>
              <a:t>Le langage de l’enfant à l’oral </a:t>
            </a:r>
            <a:r>
              <a:rPr lang="fr-FR" smtClean="0"/>
              <a:t>et son cheminement vers l’écrit, dans des situations libres et dirigées</a:t>
            </a:r>
          </a:p>
          <a:p>
            <a:pPr marL="171450" indent="-171450" fontAlgn="auto">
              <a:spcBef>
                <a:spcPts val="0"/>
              </a:spcBef>
              <a:spcAft>
                <a:spcPts val="0"/>
              </a:spcAft>
              <a:buFontTx/>
              <a:buChar char="-"/>
              <a:defRPr/>
            </a:pPr>
            <a:r>
              <a:rPr lang="fr-FR" smtClean="0"/>
              <a:t>oral: prises de parole, interaction avec l’adulte et les pair, compréhension, syntaxe et vocabulaire</a:t>
            </a:r>
            <a:r>
              <a:rPr lang="is-IS" smtClean="0"/>
              <a:t>…</a:t>
            </a:r>
          </a:p>
          <a:p>
            <a:pPr marL="171450" indent="-171450" fontAlgn="auto">
              <a:spcBef>
                <a:spcPts val="0"/>
              </a:spcBef>
              <a:spcAft>
                <a:spcPts val="0"/>
              </a:spcAft>
              <a:buFontTx/>
              <a:buChar char="-"/>
              <a:defRPr/>
            </a:pPr>
            <a:r>
              <a:rPr lang="is-IS" smtClean="0"/>
              <a:t>Ecrit: compréhension de ltexte lu, écriture de son prénom, dictée à l’adulte, essai d’encodage au coin écriture...)</a:t>
            </a:r>
          </a:p>
          <a:p>
            <a:pPr marL="171450" indent="-171450" fontAlgn="auto">
              <a:spcBef>
                <a:spcPts val="0"/>
              </a:spcBef>
              <a:spcAft>
                <a:spcPts val="0"/>
              </a:spcAft>
              <a:buFontTx/>
              <a:buChar char="-"/>
              <a:defRPr/>
            </a:pPr>
            <a:endParaRPr lang="is-IS" smtClean="0"/>
          </a:p>
          <a:p>
            <a:pPr marL="171450" indent="-171450" fontAlgn="auto">
              <a:spcBef>
                <a:spcPts val="0"/>
              </a:spcBef>
              <a:spcAft>
                <a:spcPts val="0"/>
              </a:spcAft>
              <a:defRPr/>
            </a:pPr>
            <a:r>
              <a:rPr lang="fr-FR" b="1" smtClean="0"/>
              <a:t>Les habilités motrices</a:t>
            </a:r>
          </a:p>
          <a:p>
            <a:pPr marL="171450" indent="-171450" fontAlgn="auto">
              <a:spcBef>
                <a:spcPts val="0"/>
              </a:spcBef>
              <a:spcAft>
                <a:spcPts val="0"/>
              </a:spcAft>
              <a:buFontTx/>
              <a:buChar char="-"/>
              <a:defRPr/>
            </a:pPr>
            <a:r>
              <a:rPr lang="fr-FR" smtClean="0"/>
              <a:t>les déplacements (marche, sauts, courses</a:t>
            </a:r>
          </a:p>
          <a:p>
            <a:pPr marL="171450" indent="-171450" fontAlgn="auto">
              <a:spcBef>
                <a:spcPts val="0"/>
              </a:spcBef>
              <a:spcAft>
                <a:spcPts val="0"/>
              </a:spcAft>
              <a:buFontTx/>
              <a:buChar char="-"/>
              <a:defRPr/>
            </a:pPr>
            <a:r>
              <a:rPr lang="fr-FR" smtClean="0"/>
              <a:t>La préhension: habilité manuelle et précision du geste dans le maniement des outils usuels</a:t>
            </a:r>
          </a:p>
          <a:p>
            <a:pPr marL="171450" indent="-171450" fontAlgn="auto">
              <a:spcBef>
                <a:spcPts val="0"/>
              </a:spcBef>
              <a:spcAft>
                <a:spcPts val="0"/>
              </a:spcAft>
              <a:buFontTx/>
              <a:buChar char="-"/>
              <a:defRPr/>
            </a:pPr>
            <a:endParaRPr lang="fr-FR" smtClean="0"/>
          </a:p>
          <a:p>
            <a:pPr marL="171450" indent="-171450" fontAlgn="auto">
              <a:spcBef>
                <a:spcPts val="0"/>
              </a:spcBef>
              <a:spcAft>
                <a:spcPts val="0"/>
              </a:spcAft>
              <a:buFontTx/>
              <a:buChar char="-"/>
              <a:defRPr/>
            </a:pPr>
            <a:endParaRPr lang="fr-FR" smtClean="0"/>
          </a:p>
          <a:p>
            <a:pPr fontAlgn="auto">
              <a:spcBef>
                <a:spcPts val="0"/>
              </a:spcBef>
              <a:spcAft>
                <a:spcPts val="0"/>
              </a:spcAft>
              <a:defRPr/>
            </a:pPr>
            <a:endParaRPr lang="fr-FR"/>
          </a:p>
        </p:txBody>
      </p:sp>
      <p:sp>
        <p:nvSpPr>
          <p:cNvPr id="819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21EE2-4C4D-47A0-B7A4-3170A13BB2DF}" type="slidenum">
              <a:rPr lang="fr-FR">
                <a:cs typeface="DejaVu Sans" pitchFamily="34" charset="0"/>
              </a:rPr>
              <a:pPr fontAlgn="base">
                <a:spcBef>
                  <a:spcPct val="0"/>
                </a:spcBef>
                <a:spcAft>
                  <a:spcPct val="0"/>
                </a:spcAft>
              </a:pPr>
              <a:t>16</a:t>
            </a:fld>
            <a:endParaRPr lang="fr-FR">
              <a:cs typeface="DejaVu San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u="sng" smtClean="0"/>
              <a:t>2 manières de procéder</a:t>
            </a:r>
            <a:r>
              <a:rPr lang="fr-FR" smtClean="0"/>
              <a:t> : </a:t>
            </a:r>
          </a:p>
          <a:p>
            <a:pPr fontAlgn="auto">
              <a:spcBef>
                <a:spcPts val="0"/>
              </a:spcBef>
              <a:spcAft>
                <a:spcPts val="0"/>
              </a:spcAft>
              <a:defRPr/>
            </a:pPr>
            <a:r>
              <a:rPr lang="fr-FR" b="1" smtClean="0"/>
              <a:t>L’observation spontanée</a:t>
            </a:r>
            <a:r>
              <a:rPr lang="fr-FR" smtClean="0"/>
              <a:t> : elle a lieu au cours des activités et de la vie scolaires. Elles ne sont </a:t>
            </a:r>
            <a:r>
              <a:rPr lang="fr-FR" b="1" smtClean="0"/>
              <a:t>spontanées qu’à partir du moment où un certain nombre d’observables possibles et de références ont été mis en tête</a:t>
            </a:r>
            <a:r>
              <a:rPr lang="fr-FR" smtClean="0"/>
              <a:t>. D’où des difficultés pour les enseignants qui débutent en maternelle ou qui commencent dans une section dont ils n’ont pas l’habitude. </a:t>
            </a:r>
          </a:p>
          <a:p>
            <a:pPr fontAlgn="auto">
              <a:spcBef>
                <a:spcPts val="0"/>
              </a:spcBef>
              <a:spcAft>
                <a:spcPts val="0"/>
              </a:spcAft>
              <a:defRPr/>
            </a:pPr>
            <a:r>
              <a:rPr lang="fr-FR" smtClean="0"/>
              <a:t>Pour prendre des informations, il fait avoir certaines choses en tête. Il faudra alors se construire des listes de repères sur le développement de l’enfant ou sur les apprentissages attendus. Avec l’expérience, ces observables deviennent inconscients. L’idéal est de parvenir à faire de l’observation spontanée. Pour chaque section, il y a une grille mentale d’observation différente. Au départ, il sera sans doute nécessaire de se référer à une grille papier pour réajuster et se reporter à tel ou tel observable.</a:t>
            </a:r>
          </a:p>
          <a:p>
            <a:pPr fontAlgn="auto">
              <a:spcBef>
                <a:spcPts val="0"/>
              </a:spcBef>
              <a:spcAft>
                <a:spcPts val="0"/>
              </a:spcAft>
              <a:defRPr/>
            </a:pPr>
            <a:endParaRPr lang="fr-FR" smtClean="0"/>
          </a:p>
          <a:p>
            <a:pPr fontAlgn="auto">
              <a:spcBef>
                <a:spcPts val="0"/>
              </a:spcBef>
              <a:spcAft>
                <a:spcPts val="0"/>
              </a:spcAft>
              <a:defRPr/>
            </a:pPr>
            <a:r>
              <a:rPr lang="fr-FR" b="1" smtClean="0"/>
              <a:t>Prévoir des temps pour observer</a:t>
            </a:r>
          </a:p>
          <a:p>
            <a:pPr marL="171450" indent="-171450" fontAlgn="auto">
              <a:spcBef>
                <a:spcPts val="0"/>
              </a:spcBef>
              <a:spcAft>
                <a:spcPts val="0"/>
              </a:spcAft>
              <a:buFont typeface="Arial" charset="0"/>
              <a:buChar char="•"/>
              <a:defRPr/>
            </a:pPr>
            <a:r>
              <a:rPr lang="fr-FR" smtClean="0"/>
              <a:t>S’appuyer sur des listes d’observables (définis à partir des attendus)</a:t>
            </a:r>
          </a:p>
          <a:p>
            <a:pPr marL="171450" indent="-171450" fontAlgn="auto">
              <a:spcBef>
                <a:spcPts val="0"/>
              </a:spcBef>
              <a:spcAft>
                <a:spcPts val="0"/>
              </a:spcAft>
              <a:buFont typeface="Arial" charset="0"/>
              <a:buChar char="•"/>
              <a:defRPr/>
            </a:pPr>
            <a:r>
              <a:rPr lang="fr-FR" smtClean="0"/>
              <a:t>S’astreindre à se référer à au moins un observable précis dans chaque situation</a:t>
            </a:r>
          </a:p>
          <a:p>
            <a:pPr marL="171450" indent="-171450" fontAlgn="auto">
              <a:spcBef>
                <a:spcPts val="0"/>
              </a:spcBef>
              <a:spcAft>
                <a:spcPts val="0"/>
              </a:spcAft>
              <a:buFont typeface="Arial" charset="0"/>
              <a:buChar char="•"/>
              <a:defRPr/>
            </a:pPr>
            <a:r>
              <a:rPr lang="fr-FR" smtClean="0"/>
              <a:t>Prévoir un outil à proximité pour noter</a:t>
            </a:r>
          </a:p>
          <a:p>
            <a:pPr marL="171450" indent="-171450" fontAlgn="auto">
              <a:spcBef>
                <a:spcPts val="0"/>
              </a:spcBef>
              <a:spcAft>
                <a:spcPts val="0"/>
              </a:spcAft>
              <a:buFont typeface="Arial" charset="0"/>
              <a:buChar char="•"/>
              <a:defRPr/>
            </a:pPr>
            <a:r>
              <a:rPr lang="fr-FR" smtClean="0"/>
              <a:t>Diminuer progressivement son temps de parole</a:t>
            </a:r>
          </a:p>
          <a:p>
            <a:pPr marL="171450" indent="-171450" fontAlgn="auto">
              <a:spcBef>
                <a:spcPts val="0"/>
              </a:spcBef>
              <a:spcAft>
                <a:spcPts val="0"/>
              </a:spcAft>
              <a:buFont typeface="Arial" charset="0"/>
              <a:buChar char="•"/>
              <a:defRPr/>
            </a:pPr>
            <a:r>
              <a:rPr lang="fr-FR" smtClean="0"/>
              <a:t>Prendre le temps d’écouter les élèves</a:t>
            </a:r>
          </a:p>
          <a:p>
            <a:pPr marL="171450" indent="-171450" fontAlgn="auto">
              <a:spcBef>
                <a:spcPts val="0"/>
              </a:spcBef>
              <a:spcAft>
                <a:spcPts val="0"/>
              </a:spcAft>
              <a:buFont typeface="Arial" charset="0"/>
              <a:buChar char="•"/>
              <a:defRPr/>
            </a:pPr>
            <a:r>
              <a:rPr lang="fr-FR" smtClean="0"/>
              <a:t>Apprendre à se mettre à distance, à se mettre en retrait… Ensuite c’est la pratique qui rendrait </a:t>
            </a:r>
            <a:r>
              <a:rPr lang="fr-FR" b="1" smtClean="0"/>
              <a:t>l’observation spontanée. </a:t>
            </a:r>
          </a:p>
          <a:p>
            <a:pPr fontAlgn="auto">
              <a:spcBef>
                <a:spcPts val="0"/>
              </a:spcBef>
              <a:spcAft>
                <a:spcPts val="0"/>
              </a:spcAft>
              <a:defRPr/>
            </a:pPr>
            <a:r>
              <a:rPr lang="fr-FR" b="1" smtClean="0"/>
              <a:t>L’observation préparée</a:t>
            </a:r>
            <a:r>
              <a:rPr lang="fr-FR" smtClean="0"/>
              <a:t> : il s’agit de créer une situation particulière pour vérifier telle ou telle chose.  On ne prend plus seulement ce qui vient. </a:t>
            </a:r>
          </a:p>
          <a:p>
            <a:pPr fontAlgn="auto">
              <a:spcBef>
                <a:spcPts val="0"/>
              </a:spcBef>
              <a:spcAft>
                <a:spcPts val="0"/>
              </a:spcAft>
              <a:defRPr/>
            </a:pPr>
            <a:r>
              <a:rPr lang="fr-FR" smtClean="0"/>
              <a:t>Cette observation peut porter sur </a:t>
            </a:r>
            <a:r>
              <a:rPr lang="fr-FR" b="1" smtClean="0"/>
              <a:t>certains individus seulement ou sur toute la classe</a:t>
            </a:r>
            <a:r>
              <a:rPr lang="fr-FR" smtClean="0"/>
              <a:t>. Il ne faut pas craindre de ne se focaliser que sur certains enfants qui posent  des questions que les autres ne posent pas.</a:t>
            </a:r>
          </a:p>
          <a:p>
            <a:pPr fontAlgn="auto">
              <a:spcBef>
                <a:spcPts val="0"/>
              </a:spcBef>
              <a:spcAft>
                <a:spcPts val="0"/>
              </a:spcAft>
              <a:defRPr/>
            </a:pPr>
            <a:r>
              <a:rPr lang="fr-FR" smtClean="0"/>
              <a:t>Par exemple, on ne demandera pas à un enfant qui prend la parole avec aisance, qui se fait comprendre par les autres, qui manipule correctement les temps et qui a un vocabulaire précis de raconter une histoire pour vérifier tous ces points. C’est une perte de temps au détriment de ceux qui ont des difficultés.</a:t>
            </a:r>
          </a:p>
          <a:p>
            <a:pPr fontAlgn="auto">
              <a:spcBef>
                <a:spcPts val="0"/>
              </a:spcBef>
              <a:spcAft>
                <a:spcPts val="0"/>
              </a:spcAft>
              <a:defRPr/>
            </a:pPr>
            <a:r>
              <a:rPr lang="fr-FR" sz="1100" smtClean="0"/>
              <a:t> </a:t>
            </a:r>
          </a:p>
          <a:p>
            <a:pPr fontAlgn="auto">
              <a:spcBef>
                <a:spcPts val="0"/>
              </a:spcBef>
              <a:spcAft>
                <a:spcPts val="0"/>
              </a:spcAft>
              <a:defRPr/>
            </a:pPr>
            <a:r>
              <a:rPr lang="fr-FR" sz="1100" b="1" smtClean="0"/>
              <a:t>L’observation orchestrée</a:t>
            </a:r>
            <a:r>
              <a:rPr lang="fr-FR" sz="1100" smtClean="0"/>
              <a:t> (Québec) : avec un protocole. Un seul objectif est visé et selon les observations, une différenciation pourra ensuite être mise en place.</a:t>
            </a:r>
          </a:p>
          <a:p>
            <a:pPr fontAlgn="auto">
              <a:spcBef>
                <a:spcPts val="0"/>
              </a:spcBef>
              <a:spcAft>
                <a:spcPts val="0"/>
              </a:spcAft>
              <a:defRPr/>
            </a:pPr>
            <a:r>
              <a:rPr lang="fr-FR" sz="1100" smtClean="0"/>
              <a:t> </a:t>
            </a:r>
          </a:p>
          <a:p>
            <a:pPr marL="171450" indent="-171450" fontAlgn="auto">
              <a:spcBef>
                <a:spcPts val="0"/>
              </a:spcBef>
              <a:spcAft>
                <a:spcPts val="0"/>
              </a:spcAft>
              <a:buFont typeface="Arial" charset="0"/>
              <a:buChar char="•"/>
              <a:defRPr/>
            </a:pPr>
            <a:endParaRPr lang="fr-FR" b="1" smtClean="0"/>
          </a:p>
          <a:p>
            <a:pPr fontAlgn="auto">
              <a:spcBef>
                <a:spcPts val="0"/>
              </a:spcBef>
              <a:spcAft>
                <a:spcPts val="0"/>
              </a:spcAft>
              <a:defRPr/>
            </a:pPr>
            <a:endParaRPr lang="fr-FR" b="1" smtClean="0"/>
          </a:p>
          <a:p>
            <a:pPr fontAlgn="auto">
              <a:spcBef>
                <a:spcPts val="0"/>
              </a:spcBef>
              <a:spcAft>
                <a:spcPts val="0"/>
              </a:spcAft>
              <a:defRPr/>
            </a:pPr>
            <a:endParaRPr lang="fr-FR" b="1" smtClean="0"/>
          </a:p>
          <a:p>
            <a:pPr fontAlgn="auto">
              <a:spcBef>
                <a:spcPts val="0"/>
              </a:spcBef>
              <a:spcAft>
                <a:spcPts val="0"/>
              </a:spcAft>
              <a:defRPr/>
            </a:pPr>
            <a:endParaRPr lang="fr-FR"/>
          </a:p>
        </p:txBody>
      </p:sp>
      <p:sp>
        <p:nvSpPr>
          <p:cNvPr id="849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D849C2-28B6-400A-8364-4D17F6A805B0}" type="slidenum">
              <a:rPr lang="fr-FR">
                <a:cs typeface="DejaVu Sans" pitchFamily="34" charset="0"/>
              </a:rPr>
              <a:pPr fontAlgn="base">
                <a:spcBef>
                  <a:spcPct val="0"/>
                </a:spcBef>
                <a:spcAft>
                  <a:spcPct val="0"/>
                </a:spcAft>
              </a:pPr>
              <a:t>18</a:t>
            </a:fld>
            <a:endParaRPr lang="fr-FR">
              <a:cs typeface="DejaVu San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70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smtClean="0"/>
              <a:t>Pour l’école maternelle, essentiellement le grand domaine du langage puis celui du nombre doivent amener les enseignants à être aussi pointus. Il n’y a aucun intérêt à multiplier les situations d’observation. </a:t>
            </a:r>
          </a:p>
          <a:p>
            <a:pPr>
              <a:spcBef>
                <a:spcPct val="0"/>
              </a:spcBef>
            </a:pPr>
            <a:endParaRPr lang="fr-FR" sz="1400" smtClean="0"/>
          </a:p>
          <a:p>
            <a:pPr>
              <a:spcBef>
                <a:spcPct val="0"/>
              </a:spcBef>
            </a:pPr>
            <a:r>
              <a:rPr lang="fr-FR" sz="1400" smtClean="0"/>
              <a:t>L’enseignant organise son emploi du temps et son action en fonction de ce qu’il souhaite observer: </a:t>
            </a:r>
            <a:r>
              <a:rPr lang="fr-FR" sz="1400" b="1" smtClean="0"/>
              <a:t>il doit anticiper les temps d’observation:</a:t>
            </a:r>
            <a:endParaRPr lang="fr-FR" sz="1400" smtClean="0"/>
          </a:p>
          <a:p>
            <a:pPr>
              <a:spcBef>
                <a:spcPct val="0"/>
              </a:spcBef>
            </a:pPr>
            <a:endParaRPr lang="fr-FR" smtClean="0"/>
          </a:p>
        </p:txBody>
      </p:sp>
      <p:sp>
        <p:nvSpPr>
          <p:cNvPr id="870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5D0A2-A2B9-4223-857D-7B7F1F3BA4C5}" type="slidenum">
              <a:rPr lang="fr-FR">
                <a:cs typeface="DejaVu Sans" pitchFamily="34" charset="0"/>
              </a:rPr>
              <a:pPr fontAlgn="base">
                <a:spcBef>
                  <a:spcPct val="0"/>
                </a:spcBef>
                <a:spcAft>
                  <a:spcPct val="0"/>
                </a:spcAft>
              </a:pPr>
              <a:t>19</a:t>
            </a:fld>
            <a:endParaRPr lang="fr-FR">
              <a:cs typeface="DejaVu Sans"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90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400" smtClean="0"/>
              <a:t>Sur les temps informels</a:t>
            </a:r>
          </a:p>
          <a:p>
            <a:pPr>
              <a:spcBef>
                <a:spcPct val="0"/>
              </a:spcBef>
            </a:pPr>
            <a:r>
              <a:rPr lang="fr-FR" sz="1400" smtClean="0"/>
              <a:t>Sur les temps d’apprentissage</a:t>
            </a:r>
          </a:p>
          <a:p>
            <a:pPr>
              <a:spcBef>
                <a:spcPct val="0"/>
              </a:spcBef>
            </a:pPr>
            <a:r>
              <a:rPr lang="fr-FR" sz="1400" smtClean="0"/>
              <a:t>Sur des temps d’entrainement</a:t>
            </a:r>
          </a:p>
          <a:p>
            <a:pPr>
              <a:spcBef>
                <a:spcPct val="0"/>
              </a:spcBef>
            </a:pPr>
            <a:r>
              <a:rPr lang="fr-FR" sz="1400" smtClean="0"/>
              <a:t>Sur des temps de jeux</a:t>
            </a:r>
          </a:p>
          <a:p>
            <a:pPr>
              <a:spcBef>
                <a:spcPct val="0"/>
              </a:spcBef>
            </a:pPr>
            <a:endParaRPr lang="fr-FR" sz="1400" smtClean="0"/>
          </a:p>
          <a:p>
            <a:pPr>
              <a:spcBef>
                <a:spcPct val="0"/>
              </a:spcBef>
            </a:pPr>
            <a:r>
              <a:rPr lang="fr-FR" sz="1400" b="1" smtClean="0"/>
              <a:t>A tous moments qui paraissent pertinents pour prendre de l’information</a:t>
            </a:r>
          </a:p>
        </p:txBody>
      </p:sp>
      <p:sp>
        <p:nvSpPr>
          <p:cNvPr id="890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B44630-8F47-4C21-9D03-6C41A76009B6}" type="slidenum">
              <a:rPr lang="fr-FR">
                <a:cs typeface="DejaVu Sans" pitchFamily="34" charset="0"/>
              </a:rPr>
              <a:pPr fontAlgn="base">
                <a:spcBef>
                  <a:spcPct val="0"/>
                </a:spcBef>
                <a:spcAft>
                  <a:spcPct val="0"/>
                </a:spcAft>
              </a:pPr>
              <a:t>20</a:t>
            </a:fld>
            <a:endParaRPr lang="fr-FR">
              <a:cs typeface="DejaVu 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En introduction nous évoquerons ce qu’est l’évaluation à l’école maternelle « refondée ».</a:t>
            </a:r>
          </a:p>
          <a:p>
            <a:pPr>
              <a:spcBef>
                <a:spcPct val="0"/>
              </a:spcBef>
            </a:pPr>
            <a:r>
              <a:rPr lang="fr-FR" smtClean="0"/>
              <a:t>Dans un premier temps, nous vous proposons de définir ce qu’est l’évaluation positive, de cerner les finalités, de relever les modalités.</a:t>
            </a:r>
          </a:p>
          <a:p>
            <a:pPr>
              <a:spcBef>
                <a:spcPct val="0"/>
              </a:spcBef>
            </a:pPr>
            <a:r>
              <a:rPr lang="fr-FR" smtClean="0"/>
              <a:t>Pour évaluer de manière positive: valoriser les réussites, observer.</a:t>
            </a:r>
          </a:p>
          <a:p>
            <a:pPr>
              <a:spcBef>
                <a:spcPct val="0"/>
              </a:spcBef>
            </a:pPr>
            <a:r>
              <a:rPr lang="fr-FR" smtClean="0"/>
              <a:t>Dans un second temps, nous réfléchirons à la mise en œuvre d’outils d’une évaluation positive.</a:t>
            </a:r>
          </a:p>
          <a:p>
            <a:pPr>
              <a:spcBef>
                <a:spcPct val="0"/>
              </a:spcBef>
            </a:pPr>
            <a:r>
              <a:rPr lang="fr-FR" smtClean="0"/>
              <a:t>Fiche ressource 1</a:t>
            </a:r>
          </a:p>
          <a:p>
            <a:pPr>
              <a:spcBef>
                <a:spcPct val="0"/>
              </a:spcBef>
            </a:pPr>
            <a:endParaRPr lang="fr-FR" smtClean="0"/>
          </a:p>
        </p:txBody>
      </p:sp>
      <p:sp>
        <p:nvSpPr>
          <p:cNvPr id="532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838C9-4344-4963-9BCC-9E4524A9B98F}" type="slidenum">
              <a:rPr lang="fr-FR">
                <a:cs typeface="DejaVu Sans" pitchFamily="34" charset="0"/>
              </a:rPr>
              <a:pPr fontAlgn="base">
                <a:spcBef>
                  <a:spcPct val="0"/>
                </a:spcBef>
                <a:spcAft>
                  <a:spcPct val="0"/>
                </a:spcAft>
              </a:pPr>
              <a:t>2</a:t>
            </a:fld>
            <a:endParaRPr lang="fr-FR">
              <a:cs typeface="DejaVu San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11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911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FA766-C363-47FB-8961-5763AC95D1CD}" type="slidenum">
              <a:rPr lang="fr-FR">
                <a:cs typeface="DejaVu Sans" pitchFamily="34" charset="0"/>
              </a:rPr>
              <a:pPr fontAlgn="base">
                <a:spcBef>
                  <a:spcPct val="0"/>
                </a:spcBef>
                <a:spcAft>
                  <a:spcPct val="0"/>
                </a:spcAft>
              </a:pPr>
              <a:t>21</a:t>
            </a:fld>
            <a:endParaRPr lang="fr-FR">
              <a:cs typeface="DejaVu San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31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Nous allons maintenant aborder le volet des outils qui vont nous permettre de mettre en œuvre l’évaluation positive.</a:t>
            </a:r>
          </a:p>
          <a:p>
            <a:pPr>
              <a:spcBef>
                <a:spcPct val="0"/>
              </a:spcBef>
            </a:pPr>
            <a:r>
              <a:rPr lang="fr-FR" smtClean="0"/>
              <a:t>Synthèse des acquis des élèves</a:t>
            </a:r>
          </a:p>
          <a:p>
            <a:pPr>
              <a:spcBef>
                <a:spcPct val="0"/>
              </a:spcBef>
            </a:pPr>
            <a:r>
              <a:rPr lang="fr-FR" smtClean="0"/>
              <a:t>Carnet de suivi</a:t>
            </a:r>
          </a:p>
        </p:txBody>
      </p:sp>
      <p:sp>
        <p:nvSpPr>
          <p:cNvPr id="931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AB7C5-9054-487A-B372-E1B5A658D1E6}" type="slidenum">
              <a:rPr lang="fr-FR">
                <a:cs typeface="DejaVu Sans" pitchFamily="34" charset="0"/>
              </a:rPr>
              <a:pPr fontAlgn="base">
                <a:spcBef>
                  <a:spcPct val="0"/>
                </a:spcBef>
                <a:spcAft>
                  <a:spcPct val="0"/>
                </a:spcAft>
              </a:pPr>
              <a:t>22</a:t>
            </a:fld>
            <a:endParaRPr lang="fr-FR">
              <a:cs typeface="DejaVu San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52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 A l’école maternelle, le suivi des apprentissages et la communication autour des progrès des élèves passent par deux outils : </a:t>
            </a:r>
          </a:p>
          <a:p>
            <a:pPr>
              <a:spcBef>
                <a:spcPct val="0"/>
              </a:spcBef>
            </a:pPr>
            <a:r>
              <a:rPr lang="fr-FR" smtClean="0"/>
              <a:t>un carnet de suivi des apprentissages, renseigné tout au long de l’année, une synthèse des acquis de l’élève, établie à la fin de la dernière année du cycle 1. </a:t>
            </a:r>
          </a:p>
          <a:p>
            <a:pPr>
              <a:spcBef>
                <a:spcPct val="0"/>
              </a:spcBef>
            </a:pPr>
            <a:r>
              <a:rPr lang="fr-FR" smtClean="0"/>
              <a:t>[...] </a:t>
            </a:r>
          </a:p>
          <a:p>
            <a:pPr>
              <a:spcBef>
                <a:spcPct val="0"/>
              </a:spcBef>
            </a:pPr>
            <a:r>
              <a:rPr lang="fr-FR" smtClean="0"/>
              <a:t>La tenue du carnet de suivi des apprentissages est obligatoire mais le format du document est laissée à l’appréciation des enseignants </a:t>
            </a:r>
          </a:p>
          <a:p>
            <a:pPr>
              <a:spcBef>
                <a:spcPct val="0"/>
              </a:spcBef>
            </a:pPr>
            <a:r>
              <a:rPr lang="fr-FR" smtClean="0"/>
              <a:t>[...] </a:t>
            </a:r>
          </a:p>
          <a:p>
            <a:pPr>
              <a:spcBef>
                <a:spcPct val="0"/>
              </a:spcBef>
            </a:pPr>
            <a:r>
              <a:rPr lang="fr-FR" smtClean="0"/>
              <a:t>Le carnet de suivi des apprentissages est communiqué aux parents ou au responsable légal de l'élève selon une fréquence adaptée à l'Age de l'enfant et à minima deux fois par an.</a:t>
            </a:r>
            <a:br>
              <a:rPr lang="fr-FR" smtClean="0"/>
            </a:br>
            <a:r>
              <a:rPr lang="fr-FR" smtClean="0"/>
              <a:t>Les parents le signent pour attester en avoir eu connaissance. </a:t>
            </a:r>
          </a:p>
          <a:p>
            <a:pPr>
              <a:spcBef>
                <a:spcPct val="0"/>
              </a:spcBef>
            </a:pPr>
            <a:r>
              <a:rPr lang="fr-FR" smtClean="0"/>
              <a:t>La transmission du carnet de suivi des apprentissages est l’occasion d’instaurer une communication de qualité́ avec les parents des élèves. On peut, par exemple, les recevoir dans la classe pour leur remettre ce document et établir un dialogue constructif en étant attentif au fait que ce qui est dit de l’enfant à sa famille ne le réduise pas à sa seule adaptation scolaire. On valorisera les efforts, les essais, les réussites. </a:t>
            </a:r>
          </a:p>
          <a:p>
            <a:pPr>
              <a:spcBef>
                <a:spcPct val="0"/>
              </a:spcBef>
            </a:pPr>
            <a:r>
              <a:rPr lang="fr-FR" smtClean="0"/>
              <a:t>On sera particulièrement attentif aux modalités de transmission de ce carnet aux familles peu familières de l’écrit. » </a:t>
            </a:r>
          </a:p>
          <a:p>
            <a:pPr>
              <a:spcBef>
                <a:spcPct val="0"/>
              </a:spcBef>
            </a:pPr>
            <a:r>
              <a:rPr lang="fr-FR" i="1" smtClean="0"/>
              <a:t>(note d'accompagnement du décret n°2015-1929 du 31 décembre 2015) </a:t>
            </a:r>
            <a:endParaRPr lang="fr-FR" smtClean="0"/>
          </a:p>
        </p:txBody>
      </p:sp>
      <p:sp>
        <p:nvSpPr>
          <p:cNvPr id="952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119CC4-3050-4B6E-8712-5E7B41AEBBDE}" type="slidenum">
              <a:rPr lang="fr-FR">
                <a:cs typeface="DejaVu Sans" pitchFamily="34" charset="0"/>
              </a:rPr>
              <a:pPr fontAlgn="base">
                <a:spcBef>
                  <a:spcPct val="0"/>
                </a:spcBef>
                <a:spcAft>
                  <a:spcPct val="0"/>
                </a:spcAft>
              </a:pPr>
              <a:t>23</a:t>
            </a:fld>
            <a:endParaRPr lang="fr-FR">
              <a:cs typeface="DejaVu Sans"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72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 carnet de suivi des apprentissages est une manière de suivre le parcours de l’élève, son développement et ses apprentissages à l’EM </a:t>
            </a:r>
            <a:r>
              <a:rPr lang="fr-FR" smtClean="0">
                <a:sym typeface="Wingdings" pitchFamily="2" charset="2"/>
              </a:rPr>
              <a:t> pour communiquer avec les parents.</a:t>
            </a:r>
          </a:p>
          <a:p>
            <a:pPr>
              <a:spcBef>
                <a:spcPct val="0"/>
              </a:spcBef>
            </a:pPr>
            <a:endParaRPr lang="fr-FR" smtClean="0"/>
          </a:p>
          <a:p>
            <a:pPr>
              <a:spcBef>
                <a:spcPct val="0"/>
              </a:spcBef>
            </a:pPr>
            <a:r>
              <a:rPr lang="fr-FR" smtClean="0"/>
              <a:t>Le carnet de suivi est un outil résolument positif qui montre la progression de l’enfant dans les différents domaines d’apprentissage. Cette progression s’articule avec le développement propre à chaque enfant. Il rend compte du cheminement personnel de l’élève. Il est un outil de gestion privilégiant l’élève au centre des apprentissages. Il facilite l’évaluation et favorise l’auto-évaluation.</a:t>
            </a:r>
          </a:p>
          <a:p>
            <a:pPr>
              <a:spcBef>
                <a:spcPct val="0"/>
              </a:spcBef>
            </a:pPr>
            <a:endParaRPr lang="fr-FR" smtClean="0"/>
          </a:p>
          <a:p>
            <a:pPr>
              <a:spcBef>
                <a:spcPct val="0"/>
              </a:spcBef>
            </a:pPr>
            <a:r>
              <a:rPr lang="fr-FR" smtClean="0"/>
              <a:t>Le carnet de suivi des apprentissages garde, dans chaque domaine d’apprentissages, la trace des réussites remarquables successives qui traduisent un progrès. </a:t>
            </a:r>
          </a:p>
          <a:p>
            <a:pPr>
              <a:spcBef>
                <a:spcPct val="0"/>
              </a:spcBef>
            </a:pPr>
            <a:endParaRPr lang="fr-FR" i="1" smtClean="0"/>
          </a:p>
          <a:p>
            <a:pPr>
              <a:spcBef>
                <a:spcPct val="0"/>
              </a:spcBef>
            </a:pPr>
            <a:r>
              <a:rPr lang="fr-FR" smtClean="0"/>
              <a:t>Le carnet de suivi des apprentissages est une manière de suivre le parcours de l’élève, son développement et ses apprentissages à l’EM </a:t>
            </a:r>
            <a:r>
              <a:rPr lang="fr-FR" smtClean="0">
                <a:sym typeface="Wingdings" pitchFamily="2" charset="2"/>
              </a:rPr>
              <a:t> pour communiquer avec les parents.</a:t>
            </a:r>
          </a:p>
          <a:p>
            <a:pPr>
              <a:spcBef>
                <a:spcPct val="0"/>
              </a:spcBef>
            </a:pPr>
            <a:endParaRPr lang="fr-FR" smtClean="0"/>
          </a:p>
          <a:p>
            <a:pPr>
              <a:spcBef>
                <a:spcPct val="0"/>
              </a:spcBef>
            </a:pPr>
            <a:r>
              <a:rPr lang="fr-FR" smtClean="0"/>
              <a:t>Le carnet de suivi est un outil résolument positif qui montre la progression de l’enfant dans les différents domaines d’apprentissage. Cette progression s’articule avec le développement propre à chaque enfant. Il rend compte du cheminement personnel de l’élève. Il est un outil de gestion privilégiant l’élève au centre des apprentissages. Il facilite l’évaluation et favorise l’auto-évaluation.</a:t>
            </a:r>
          </a:p>
          <a:p>
            <a:pPr>
              <a:spcBef>
                <a:spcPct val="0"/>
              </a:spcBef>
            </a:pPr>
            <a:endParaRPr lang="fr-FR" smtClean="0"/>
          </a:p>
          <a:p>
            <a:pPr>
              <a:spcBef>
                <a:spcPct val="0"/>
              </a:spcBef>
            </a:pPr>
            <a:r>
              <a:rPr lang="fr-FR" smtClean="0"/>
              <a:t>Le carnet de suivi des apprentissages garde, dans chaque domaine d’apprentissages, la trace des réussites remarquables successives qui traduisent un progrès. </a:t>
            </a:r>
          </a:p>
          <a:p>
            <a:pPr>
              <a:spcBef>
                <a:spcPct val="0"/>
              </a:spcBef>
            </a:pPr>
            <a:endParaRPr lang="fr-FR" i="1" smtClean="0"/>
          </a:p>
          <a:p>
            <a:pPr>
              <a:spcBef>
                <a:spcPct val="0"/>
              </a:spcBef>
            </a:pPr>
            <a:r>
              <a:rPr lang="fr-FR" i="1" smtClean="0"/>
              <a:t>« Chaque enseignant s’attache à mettre en valeur, au-delà du résultat obtenu, le cheminement de l’enfant et les progrès qu’il fait par rapport à lui-même. »</a:t>
            </a:r>
            <a:r>
              <a:rPr lang="fr-FR" smtClean="0"/>
              <a:t> </a:t>
            </a:r>
            <a:r>
              <a:rPr lang="fr-FR" i="1" smtClean="0"/>
              <a:t>(Programme d’enseignement de l’école maternelle</a:t>
            </a:r>
            <a:r>
              <a:rPr lang="fr-FR" smtClean="0"/>
              <a:t>)</a:t>
            </a:r>
          </a:p>
          <a:p>
            <a:pPr>
              <a:spcBef>
                <a:spcPct val="0"/>
              </a:spcBef>
            </a:pPr>
            <a:endParaRPr lang="fr-FR" b="1" smtClean="0"/>
          </a:p>
          <a:p>
            <a:pPr>
              <a:spcBef>
                <a:spcPct val="0"/>
              </a:spcBef>
            </a:pPr>
            <a:r>
              <a:rPr lang="fr-FR" b="1" smtClean="0"/>
              <a:t>Aucun carnet de suivi ne sera identique.</a:t>
            </a:r>
          </a:p>
          <a:p>
            <a:pPr>
              <a:spcBef>
                <a:spcPct val="0"/>
              </a:spcBef>
            </a:pPr>
            <a:endParaRPr lang="fr-FR" b="1" smtClean="0"/>
          </a:p>
          <a:p>
            <a:pPr>
              <a:spcBef>
                <a:spcPct val="0"/>
              </a:spcBef>
            </a:pPr>
            <a:r>
              <a:rPr lang="fr-FR" b="1" smtClean="0"/>
              <a:t>Outil personnalisé </a:t>
            </a:r>
            <a:r>
              <a:rPr lang="fr-FR" smtClean="0"/>
              <a:t>car la progression est articulé au développement de l’enfant.</a:t>
            </a:r>
          </a:p>
          <a:p>
            <a:pPr>
              <a:spcBef>
                <a:spcPct val="0"/>
              </a:spcBef>
            </a:pPr>
            <a:endParaRPr lang="fr-FR" smtClean="0"/>
          </a:p>
          <a:p>
            <a:pPr>
              <a:spcBef>
                <a:spcPct val="0"/>
              </a:spcBef>
            </a:pPr>
            <a:endParaRPr lang="fr-FR" b="1" smtClean="0"/>
          </a:p>
        </p:txBody>
      </p:sp>
      <p:sp>
        <p:nvSpPr>
          <p:cNvPr id="972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E89BFD-245C-45A8-9BEA-247C9729C658}" type="slidenum">
              <a:rPr lang="fr-FR">
                <a:cs typeface="DejaVu Sans" pitchFamily="34" charset="0"/>
              </a:rPr>
              <a:pPr fontAlgn="base">
                <a:spcBef>
                  <a:spcPct val="0"/>
                </a:spcBef>
                <a:spcAft>
                  <a:spcPct val="0"/>
                </a:spcAft>
              </a:pPr>
              <a:t>24</a:t>
            </a:fld>
            <a:endParaRPr lang="fr-FR">
              <a:cs typeface="DejaVu Sans"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93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 carnet de suivi des apprentissages est une manière de suivre le parcours de l’élève, son développement et ses apprentissages à l’EM </a:t>
            </a:r>
            <a:r>
              <a:rPr lang="fr-FR" smtClean="0">
                <a:sym typeface="Wingdings" pitchFamily="2" charset="2"/>
              </a:rPr>
              <a:t> pour communiquer avec les parents.</a:t>
            </a:r>
          </a:p>
          <a:p>
            <a:pPr>
              <a:spcBef>
                <a:spcPct val="0"/>
              </a:spcBef>
            </a:pPr>
            <a:endParaRPr lang="fr-FR" smtClean="0"/>
          </a:p>
          <a:p>
            <a:pPr>
              <a:spcBef>
                <a:spcPct val="0"/>
              </a:spcBef>
            </a:pPr>
            <a:r>
              <a:rPr lang="fr-FR" smtClean="0"/>
              <a:t>Le carnet de suivi est un outil résolument positif qui montre la progression de l’enfant dans les différents domaines d’apprentissage. Cette progression s’articule avec le développement propre à chaque enfant. Il rend compte du cheminement personnel de l’élève. Il est un outil de gestion privilégiant l’élève au centre des apprentissages. Il facilite l’évaluation et favorise l’auto-évaluation.</a:t>
            </a:r>
          </a:p>
          <a:p>
            <a:pPr>
              <a:spcBef>
                <a:spcPct val="0"/>
              </a:spcBef>
            </a:pPr>
            <a:endParaRPr lang="fr-FR" smtClean="0"/>
          </a:p>
          <a:p>
            <a:pPr>
              <a:spcBef>
                <a:spcPct val="0"/>
              </a:spcBef>
            </a:pPr>
            <a:r>
              <a:rPr lang="fr-FR" smtClean="0"/>
              <a:t>Le carnet de suivi des apprentissages garde, dans chaque domaine d’apprentissages, la trace des réussites remarquables successives qui traduisent un progrès. </a:t>
            </a:r>
          </a:p>
          <a:p>
            <a:pPr>
              <a:spcBef>
                <a:spcPct val="0"/>
              </a:spcBef>
            </a:pPr>
            <a:endParaRPr lang="fr-FR" i="1" smtClean="0"/>
          </a:p>
          <a:p>
            <a:pPr>
              <a:spcBef>
                <a:spcPct val="0"/>
              </a:spcBef>
            </a:pPr>
            <a:r>
              <a:rPr lang="fr-FR" smtClean="0"/>
              <a:t>Le carnet de suivi des apprentissages est une manière de suivre le parcours de l’élève, son développement et ses apprentissages à l’EM </a:t>
            </a:r>
            <a:r>
              <a:rPr lang="fr-FR" smtClean="0">
                <a:sym typeface="Wingdings" pitchFamily="2" charset="2"/>
              </a:rPr>
              <a:t> pour communiquer avec les parents.</a:t>
            </a:r>
          </a:p>
          <a:p>
            <a:pPr>
              <a:spcBef>
                <a:spcPct val="0"/>
              </a:spcBef>
            </a:pPr>
            <a:endParaRPr lang="fr-FR" smtClean="0"/>
          </a:p>
          <a:p>
            <a:pPr>
              <a:spcBef>
                <a:spcPct val="0"/>
              </a:spcBef>
            </a:pPr>
            <a:r>
              <a:rPr lang="fr-FR" smtClean="0"/>
              <a:t>Le carnet de suivi est un outil résolument positif qui montre la progression de l’enfant dans les différents domaines d’apprentissage. Cette progression s’articule avec le développement propre à chaque enfant. Il rend compte du cheminement personnel de l’élève. Il est un outil de gestion privilégiant l’élève au centre des apprentissages. Il facilite l’évaluation et favorise l’auto-évaluation.</a:t>
            </a:r>
          </a:p>
          <a:p>
            <a:pPr>
              <a:spcBef>
                <a:spcPct val="0"/>
              </a:spcBef>
            </a:pPr>
            <a:endParaRPr lang="fr-FR" smtClean="0"/>
          </a:p>
          <a:p>
            <a:pPr>
              <a:spcBef>
                <a:spcPct val="0"/>
              </a:spcBef>
            </a:pPr>
            <a:r>
              <a:rPr lang="fr-FR" smtClean="0"/>
              <a:t>Le carnet de suivi des apprentissages garde, dans chaque domaine d’apprentissages, la trace des réussites remarquables successives qui traduisent un progrès. </a:t>
            </a:r>
          </a:p>
          <a:p>
            <a:pPr>
              <a:spcBef>
                <a:spcPct val="0"/>
              </a:spcBef>
            </a:pPr>
            <a:endParaRPr lang="fr-FR" i="1" smtClean="0"/>
          </a:p>
          <a:p>
            <a:pPr>
              <a:spcBef>
                <a:spcPct val="0"/>
              </a:spcBef>
            </a:pPr>
            <a:r>
              <a:rPr lang="fr-FR" i="1" smtClean="0"/>
              <a:t>« Chaque enseignant s’attache à mettre en valeur, au-delà du résultat obtenu, le cheminement de l’enfant et les progrès qu’il fait par rapport à lui-même. »</a:t>
            </a:r>
            <a:r>
              <a:rPr lang="fr-FR" smtClean="0"/>
              <a:t> </a:t>
            </a:r>
            <a:r>
              <a:rPr lang="fr-FR" i="1" smtClean="0"/>
              <a:t>(Programme d’enseignement de l’école maternelle</a:t>
            </a:r>
            <a:r>
              <a:rPr lang="fr-FR" smtClean="0"/>
              <a:t>)</a:t>
            </a:r>
          </a:p>
          <a:p>
            <a:pPr>
              <a:spcBef>
                <a:spcPct val="0"/>
              </a:spcBef>
            </a:pPr>
            <a:endParaRPr lang="fr-FR" b="1" smtClean="0"/>
          </a:p>
          <a:p>
            <a:pPr>
              <a:spcBef>
                <a:spcPct val="0"/>
              </a:spcBef>
            </a:pPr>
            <a:r>
              <a:rPr lang="fr-FR" b="1" smtClean="0"/>
              <a:t>Aucun carnet de suivi ne sera identique.</a:t>
            </a:r>
          </a:p>
          <a:p>
            <a:pPr>
              <a:spcBef>
                <a:spcPct val="0"/>
              </a:spcBef>
            </a:pPr>
            <a:endParaRPr lang="fr-FR" b="1" smtClean="0"/>
          </a:p>
          <a:p>
            <a:pPr>
              <a:spcBef>
                <a:spcPct val="0"/>
              </a:spcBef>
            </a:pPr>
            <a:r>
              <a:rPr lang="fr-FR" b="1" smtClean="0"/>
              <a:t>Outil personnalisé </a:t>
            </a:r>
            <a:r>
              <a:rPr lang="fr-FR" smtClean="0"/>
              <a:t>car la progression est articulé au développement de l’enfant.</a:t>
            </a:r>
          </a:p>
          <a:p>
            <a:pPr>
              <a:spcBef>
                <a:spcPct val="0"/>
              </a:spcBef>
            </a:pPr>
            <a:endParaRPr lang="fr-FR" smtClean="0"/>
          </a:p>
          <a:p>
            <a:pPr>
              <a:spcBef>
                <a:spcPct val="0"/>
              </a:spcBef>
            </a:pPr>
            <a:endParaRPr lang="fr-FR" b="1" smtClean="0"/>
          </a:p>
        </p:txBody>
      </p:sp>
      <p:sp>
        <p:nvSpPr>
          <p:cNvPr id="993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F52853-ABB3-4DC7-808C-D48B8D3F38FE}" type="slidenum">
              <a:rPr lang="fr-FR">
                <a:cs typeface="DejaVu Sans" pitchFamily="34" charset="0"/>
              </a:rPr>
              <a:pPr fontAlgn="base">
                <a:spcBef>
                  <a:spcPct val="0"/>
                </a:spcBef>
                <a:spcAft>
                  <a:spcPct val="0"/>
                </a:spcAft>
              </a:pPr>
              <a:t>25</a:t>
            </a:fld>
            <a:endParaRPr lang="fr-FR">
              <a:cs typeface="DejaVu San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13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Forme identique pour l’ensemble des classes de l’école</a:t>
            </a:r>
            <a:r>
              <a:rPr lang="is-IS" smtClean="0"/>
              <a:t>…</a:t>
            </a:r>
          </a:p>
          <a:p>
            <a:pPr>
              <a:spcBef>
                <a:spcPct val="0"/>
              </a:spcBef>
            </a:pPr>
            <a:r>
              <a:rPr lang="fr-FR" smtClean="0"/>
              <a:t>L</a:t>
            </a:r>
            <a:r>
              <a:rPr lang="is-IS" smtClean="0"/>
              <a:t>e contenu est en revanche spécifique à chaque élève.</a:t>
            </a:r>
          </a:p>
          <a:p>
            <a:pPr>
              <a:spcBef>
                <a:spcPct val="0"/>
              </a:spcBef>
            </a:pPr>
            <a:endParaRPr lang="is-IS" smtClean="0"/>
          </a:p>
          <a:p>
            <a:pPr>
              <a:spcBef>
                <a:spcPct val="0"/>
              </a:spcBef>
            </a:pPr>
            <a:r>
              <a:rPr lang="is-IS" smtClean="0"/>
              <a:t>La liste...: un choix clair de ne pas rappeler l’attendu sur chaque page a été fait afin de ne pas revenir en permanence à une norme qui n’a pas lieu d’être avant la fin de l’école maternelle. </a:t>
            </a:r>
          </a:p>
          <a:p>
            <a:pPr>
              <a:spcBef>
                <a:spcPct val="0"/>
              </a:spcBef>
            </a:pPr>
            <a:endParaRPr lang="is-IS" smtClean="0"/>
          </a:p>
        </p:txBody>
      </p:sp>
      <p:sp>
        <p:nvSpPr>
          <p:cNvPr id="1013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EE602-2D53-4800-B661-6BCED9DC13E0}" type="slidenum">
              <a:rPr lang="fr-FR">
                <a:cs typeface="DejaVu Sans" pitchFamily="34" charset="0"/>
              </a:rPr>
              <a:pPr fontAlgn="base">
                <a:spcBef>
                  <a:spcPct val="0"/>
                </a:spcBef>
                <a:spcAft>
                  <a:spcPct val="0"/>
                </a:spcAft>
              </a:pPr>
              <a:t>26</a:t>
            </a:fld>
            <a:endParaRPr lang="fr-FR">
              <a:cs typeface="DejaVu San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34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La seule personne habilitée à interpréter les productions de l’enfant est l’enseignant de la classe (l’ATSEM peut aider à l’observation mais seul l’enseignant interprète. )</a:t>
            </a:r>
          </a:p>
          <a:p>
            <a:pPr>
              <a:spcBef>
                <a:spcPct val="0"/>
              </a:spcBef>
            </a:pPr>
            <a:r>
              <a:rPr lang="fr-FR" smtClean="0"/>
              <a:t>L’évaluation ne porte que par rapport à l’élève lui-même, là où il en est, à son niveau de développement.</a:t>
            </a:r>
          </a:p>
          <a:p>
            <a:pPr>
              <a:spcBef>
                <a:spcPct val="0"/>
              </a:spcBef>
            </a:pPr>
            <a:endParaRPr lang="fr-FR" smtClean="0"/>
          </a:p>
        </p:txBody>
      </p:sp>
      <p:sp>
        <p:nvSpPr>
          <p:cNvPr id="1034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6087E-7CA1-4851-9AC6-EDEAFB3F54A6}" type="slidenum">
              <a:rPr lang="fr-FR">
                <a:cs typeface="DejaVu Sans" pitchFamily="34" charset="0"/>
              </a:rPr>
              <a:pPr fontAlgn="base">
                <a:spcBef>
                  <a:spcPct val="0"/>
                </a:spcBef>
                <a:spcAft>
                  <a:spcPct val="0"/>
                </a:spcAft>
              </a:pPr>
              <a:t>28</a:t>
            </a:fld>
            <a:endParaRPr lang="fr-FR">
              <a:cs typeface="DejaVu San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La loi n° 2013-595 du 8 juillet 2013 d'orientation et de programmation pour la refondation de l'école de la République a affirmé le principe d’une évolution nécessaire des modalités de l’évaluation : </a:t>
            </a:r>
          </a:p>
          <a:p>
            <a:pPr>
              <a:spcBef>
                <a:spcPct val="0"/>
              </a:spcBef>
            </a:pPr>
            <a:r>
              <a:rPr lang="fr-FR" smtClean="0"/>
              <a:t>«privilégier une évaluation positive, simple et lisible, valorisant les progrès, encourageant les initiatives et compréhensible par les familles». </a:t>
            </a:r>
          </a:p>
          <a:p>
            <a:pPr>
              <a:spcBef>
                <a:spcPct val="0"/>
              </a:spcBef>
            </a:pPr>
            <a:r>
              <a:rPr lang="fr-FR" smtClean="0"/>
              <a:t>«L’évaluation est au service des apprentissages. Elle doit permettre à l’élève d’identifier, en fonction du travail produit, ses points de réussite et ses fragilités, afin de l’aider à progresser.» (EDUSCOL)</a:t>
            </a:r>
          </a:p>
          <a:p>
            <a:pPr>
              <a:spcBef>
                <a:spcPct val="0"/>
              </a:spcBef>
            </a:pPr>
            <a:endParaRPr lang="fr-FR" sz="1000" smtClean="0"/>
          </a:p>
          <a:p>
            <a:pPr>
              <a:spcBef>
                <a:spcPct val="0"/>
              </a:spcBef>
            </a:pPr>
            <a:r>
              <a:rPr lang="fr-FR" sz="1000" smtClean="0"/>
              <a:t>L’évaluation a été refondée pour être en adéquation avec l’esprit de la loi,  c’est à dire </a:t>
            </a:r>
            <a:r>
              <a:rPr lang="fr-FR" sz="1000" b="1" smtClean="0"/>
              <a:t>avec la nouvelle identité de l’EM </a:t>
            </a:r>
            <a:r>
              <a:rPr lang="fr-FR" sz="1000" smtClean="0"/>
              <a:t>: notamment l’équilibre entre développement et apprentissages dans un climat de bienveillance.</a:t>
            </a:r>
          </a:p>
          <a:p>
            <a:pPr>
              <a:spcBef>
                <a:spcPct val="0"/>
              </a:spcBef>
            </a:pPr>
            <a:endParaRPr lang="fr-FR" i="1" smtClean="0"/>
          </a:p>
          <a:p>
            <a:pPr>
              <a:spcBef>
                <a:spcPct val="0"/>
              </a:spcBef>
            </a:pPr>
            <a:r>
              <a:rPr lang="fr-FR" i="1" smtClean="0"/>
              <a:t>À l'école maternelle, </a:t>
            </a:r>
            <a:r>
              <a:rPr lang="fr-FR" b="1" i="1" smtClean="0"/>
              <a:t>les écarts d'âge entre les enfants</a:t>
            </a:r>
            <a:r>
              <a:rPr lang="fr-FR" i="1" smtClean="0"/>
              <a:t>, donc aussi de développement et de maturité,</a:t>
            </a:r>
            <a:r>
              <a:rPr lang="fr-FR" b="1" i="1" smtClean="0"/>
              <a:t> ont une influence sur le rythme des acquisitions</a:t>
            </a:r>
            <a:r>
              <a:rPr lang="fr-FR" i="1" smtClean="0"/>
              <a:t>. Tout regard évaluatif doit donc s'attacher autant aux procédures et processus que l'enfant met en œuvre dans ses apprentissages qu'à l'appréciation des résultats de son action.</a:t>
            </a:r>
            <a:br>
              <a:rPr lang="fr-FR" i="1" smtClean="0"/>
            </a:br>
            <a:endParaRPr lang="fr-FR" sz="1000" smtClean="0"/>
          </a:p>
          <a:p>
            <a:pPr>
              <a:spcBef>
                <a:spcPct val="0"/>
              </a:spcBef>
            </a:pPr>
            <a:r>
              <a:rPr lang="fr-FR" sz="1000" smtClean="0"/>
              <a:t>Cette approche fait consensus auprès des chercheurs :</a:t>
            </a:r>
          </a:p>
          <a:p>
            <a:pPr>
              <a:spcBef>
                <a:spcPct val="0"/>
              </a:spcBef>
            </a:pPr>
            <a:r>
              <a:rPr lang="fr-FR" sz="1000" smtClean="0">
                <a:sym typeface="Wingdings" pitchFamily="2" charset="2"/>
              </a:rPr>
              <a:t> </a:t>
            </a:r>
            <a:r>
              <a:rPr lang="fr-FR" sz="1000" smtClean="0"/>
              <a:t>Cf. FLORIN : envisager le développement global de l’enfant : une des spécificités de l’EM est l’écart important entre le développement des enfants du fait de leur l’âge </a:t>
            </a:r>
            <a:r>
              <a:rPr lang="fr-FR" sz="1000" smtClean="0">
                <a:sym typeface="Wingdings" pitchFamily="2" charset="2"/>
              </a:rPr>
              <a:t> de ce fait, évaluer en maternelle c’est prendre en compte non pas les écarts par rapport à une norme mais c’est surtout voir comment les enfants ont progressé par rapport à eux-mêmes et non par rapport à une norme de développement.</a:t>
            </a:r>
          </a:p>
          <a:p>
            <a:pPr>
              <a:spcBef>
                <a:spcPct val="0"/>
              </a:spcBef>
            </a:pPr>
            <a:endParaRPr lang="fr-FR" sz="1000" smtClean="0"/>
          </a:p>
          <a:p>
            <a:pPr>
              <a:spcBef>
                <a:spcPct val="0"/>
              </a:spcBef>
            </a:pPr>
            <a:r>
              <a:rPr lang="fr-FR" sz="1000" smtClean="0"/>
              <a:t>Préoccupation de l’enseignant pour chaque élève : « Est-ce que ça bouge ? Est-ce que je vois des progrès ? »</a:t>
            </a:r>
          </a:p>
          <a:p>
            <a:pPr>
              <a:spcBef>
                <a:spcPct val="0"/>
              </a:spcBef>
            </a:pPr>
            <a:endParaRPr lang="fr-FR" sz="1000" smtClean="0"/>
          </a:p>
          <a:p>
            <a:pPr>
              <a:spcBef>
                <a:spcPct val="0"/>
              </a:spcBef>
            </a:pPr>
            <a:r>
              <a:rPr lang="fr-FR" sz="1000" smtClean="0"/>
              <a:t>Pointer une difficulté à l’école maternelle là où il n’y a que décalage et apprentissage à développer. Les décalages ne sont pas indices de difficulté</a:t>
            </a:r>
            <a:endParaRPr lang="fr-FR" sz="1000" smtClean="0">
              <a:sym typeface="Wingdings" pitchFamily="2" charset="2"/>
            </a:endParaRPr>
          </a:p>
          <a:p>
            <a:pPr>
              <a:spcBef>
                <a:spcPct val="0"/>
              </a:spcBef>
            </a:pPr>
            <a:endParaRPr lang="fr-FR" sz="1000" smtClean="0">
              <a:sym typeface="Wingdings" pitchFamily="2" charset="2"/>
            </a:endParaRPr>
          </a:p>
          <a:p>
            <a:pPr>
              <a:spcBef>
                <a:spcPct val="0"/>
              </a:spcBef>
            </a:pPr>
            <a:r>
              <a:rPr lang="fr-FR" sz="1000" smtClean="0">
                <a:sym typeface="Wingdings" pitchFamily="2" charset="2"/>
              </a:rPr>
              <a:t> Cf. ZERBATO POUDOU : La conception de l’évaluation a évolué. Elle est centrée sur le fonctionnement propre à l’élève.</a:t>
            </a:r>
            <a:endParaRPr lang="fr-FR" sz="1000" smtClean="0"/>
          </a:p>
          <a:p>
            <a:pPr lvl="2">
              <a:spcBef>
                <a:spcPct val="0"/>
              </a:spcBef>
            </a:pPr>
            <a:endParaRPr lang="fr-FR" sz="1000" smtClean="0"/>
          </a:p>
          <a:p>
            <a:pPr>
              <a:spcBef>
                <a:spcPct val="0"/>
              </a:spcBef>
            </a:pPr>
            <a:r>
              <a:rPr lang="fr-FR" sz="1000" smtClean="0"/>
              <a:t>Transition : Une évolution de l’évaluation qui implique de nouvelle procédure, moins de formalisme : ce qui entraîne moins de papier pour évaluer, moins d’épreuves, moins de protocole.</a:t>
            </a:r>
          </a:p>
          <a:p>
            <a:pPr>
              <a:spcBef>
                <a:spcPct val="0"/>
              </a:spcBef>
            </a:pPr>
            <a:endParaRPr lang="fr-FR" sz="1000" smtClean="0"/>
          </a:p>
          <a:p>
            <a:pPr lvl="2">
              <a:spcBef>
                <a:spcPct val="0"/>
              </a:spcBef>
            </a:pPr>
            <a:endParaRPr lang="fr-FR" sz="1000" smtClean="0"/>
          </a:p>
          <a:p>
            <a:pPr>
              <a:spcBef>
                <a:spcPct val="0"/>
              </a:spcBef>
            </a:pPr>
            <a:r>
              <a:rPr lang="fr-FR" sz="1000" smtClean="0"/>
              <a:t>Transition : Une évolution de l’évaluation qui implique de nouvelle procédure, moins de formalisme : ce qui entraîne moins de papier pour évaluer, moins d’épreuves, moins de protocole</a:t>
            </a:r>
          </a:p>
          <a:p>
            <a:pPr>
              <a:spcBef>
                <a:spcPct val="0"/>
              </a:spcBef>
            </a:pPr>
            <a:endParaRPr lang="fr-FR" sz="1000" b="1" smtClean="0"/>
          </a:p>
        </p:txBody>
      </p:sp>
      <p:sp>
        <p:nvSpPr>
          <p:cNvPr id="573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4BE9E9-439E-41FF-9494-B7B7B9413D5D}" type="slidenum">
              <a:rPr lang="fr-FR">
                <a:cs typeface="DejaVu Sans" pitchFamily="34" charset="0"/>
              </a:rPr>
              <a:pPr fontAlgn="base">
                <a:spcBef>
                  <a:spcPct val="0"/>
                </a:spcBef>
                <a:spcAft>
                  <a:spcPct val="0"/>
                </a:spcAft>
              </a:pPr>
              <a:t>4</a:t>
            </a:fld>
            <a:endParaRPr lang="fr-FR">
              <a:cs typeface="DejaVu Sans"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25000" lnSpcReduction="20000"/>
          </a:bodyPr>
          <a:lstStyle/>
          <a:p>
            <a:pPr fontAlgn="auto">
              <a:spcBef>
                <a:spcPts val="0"/>
              </a:spcBef>
              <a:spcAft>
                <a:spcPts val="0"/>
              </a:spcAft>
              <a:defRPr/>
            </a:pPr>
            <a:r>
              <a:rPr lang="fr-FR" sz="1800" b="1" i="1" dirty="0" smtClean="0"/>
              <a:t>Pratiquer une évaluation positive</a:t>
            </a:r>
            <a:r>
              <a:rPr lang="fr-FR" sz="1800" dirty="0" smtClean="0"/>
              <a:t> ne consiste pas seulement à valoriser les réussites. Elle suppose en outre de verbaliser et faire verbaliser les procédures, de s’intéresser au cheminement dans la réalisation de la tâche.</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C’est par le </a:t>
            </a:r>
            <a:r>
              <a:rPr lang="fr-FR" sz="1800" b="1" dirty="0" smtClean="0"/>
              <a:t>dialogue</a:t>
            </a:r>
            <a:r>
              <a:rPr lang="fr-FR" sz="1800" dirty="0" smtClean="0"/>
              <a:t> avec l’enfant sur ce qu’il sait ou sait faire, comment il a réussi à faire, et ce qu’il doit faire pour progresser, qu’il franchira une nouvelle étape.</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Lorsque l’enfant se sera approprié le carnet de suivi, le temps de l’apprentissage sera illustré. Le carnet de suivi l’aidera à se représenter les étapes franchies.  Parce que le carnet va suivre l’élève, il contient les traces de ses apprentissages, de son parcours, de son projet</a:t>
            </a:r>
            <a:r>
              <a:rPr lang="is-IS" sz="1800" dirty="0" smtClean="0"/>
              <a:t>… </a:t>
            </a:r>
          </a:p>
          <a:p>
            <a:pPr fontAlgn="auto">
              <a:spcBef>
                <a:spcPts val="0"/>
              </a:spcBef>
              <a:spcAft>
                <a:spcPts val="0"/>
              </a:spcAft>
              <a:defRPr/>
            </a:pPr>
            <a:r>
              <a:rPr lang="is-IS" sz="1800" dirty="0" smtClean="0"/>
              <a:t>L’auto régulation à partir de dialogue avec l’enfant va permettre à l’enfant de faire des pauses “méthodologiques”...VB parle de pauses méthotodogiques d’élucidation qui vont lui permettre de se représenter ses progrés et donc de s’autoévaluer.</a:t>
            </a:r>
          </a:p>
          <a:p>
            <a:pPr fontAlgn="auto">
              <a:spcBef>
                <a:spcPts val="0"/>
              </a:spcBef>
              <a:spcAft>
                <a:spcPts val="0"/>
              </a:spcAft>
              <a:defRPr/>
            </a:pPr>
            <a:endParaRPr lang="is-IS" sz="1800" dirty="0" smtClean="0"/>
          </a:p>
          <a:p>
            <a:pPr fontAlgn="auto">
              <a:spcBef>
                <a:spcPts val="0"/>
              </a:spcBef>
              <a:spcAft>
                <a:spcPts val="0"/>
              </a:spcAft>
              <a:defRPr/>
            </a:pPr>
            <a:r>
              <a:rPr lang="is-IS" sz="1800" dirty="0" smtClean="0"/>
              <a:t>L’élève est impliqué dans l’évaluation parce qu’il est impliqué dnas l’apprentissage et il est impliqué dans l’apprentissage parce qu’il est impliqué dans l’évaluation. L’évaluation est pour ainsi dire encapsuleé dans les apprentissages.</a:t>
            </a:r>
          </a:p>
          <a:p>
            <a:pPr fontAlgn="auto">
              <a:spcBef>
                <a:spcPts val="0"/>
              </a:spcBef>
              <a:spcAft>
                <a:spcPts val="0"/>
              </a:spcAft>
              <a:defRPr/>
            </a:pPr>
            <a:endParaRPr lang="is-IS" sz="1800" dirty="0" smtClean="0"/>
          </a:p>
          <a:p>
            <a:pPr fontAlgn="auto">
              <a:spcBef>
                <a:spcPts val="0"/>
              </a:spcBef>
              <a:spcAft>
                <a:spcPts val="0"/>
              </a:spcAft>
              <a:defRPr/>
            </a:pPr>
            <a:r>
              <a:rPr lang="is-IS" sz="1800" dirty="0" smtClean="0"/>
              <a:t>Dans les années 80, les universiatires genevois, des pionniers dans la recherche sur l’évaluation disaient que lorsqu’on tire sur le fil de l’évaluation, on défait le tricot de la pédagogie. C’est en entrant par l’évaluation qu’on analyse et qu’on retrouve tout ce qui est constitutif de la pédagogie.</a:t>
            </a:r>
          </a:p>
          <a:p>
            <a:pPr fontAlgn="auto">
              <a:spcBef>
                <a:spcPts val="0"/>
              </a:spcBef>
              <a:spcAft>
                <a:spcPts val="0"/>
              </a:spcAft>
              <a:defRPr/>
            </a:pPr>
            <a:endParaRPr lang="is-IS" sz="1800" dirty="0" smtClean="0"/>
          </a:p>
          <a:p>
            <a:pPr fontAlgn="auto">
              <a:spcBef>
                <a:spcPts val="0"/>
              </a:spcBef>
              <a:spcAft>
                <a:spcPts val="0"/>
              </a:spcAft>
              <a:defRPr/>
            </a:pPr>
            <a:r>
              <a:rPr lang="is-IS" sz="1800" dirty="0" smtClean="0"/>
              <a:t>L’évaluation et l’implication des enfants les aident à comprendre l’école et à se comprendre comme des individus qui apprennent. Il faut faire en sorte qu’ils se percoivent comme des individus entrain d’apprendre à apprendre...Devenir élève</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Exemple à partir de la vidéo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Atelier </a:t>
            </a:r>
            <a:r>
              <a:rPr lang="fr-FR" sz="1800" dirty="0" err="1" smtClean="0"/>
              <a:t>Triolo</a:t>
            </a:r>
            <a:r>
              <a:rPr lang="fr-FR" sz="1800" dirty="0" smtClean="0"/>
              <a:t> (Nathan) : Lecture d’un modèle puis recomposition du modèle. 2 critères : couleur et forme (à reconstituer avec différents éléments). </a:t>
            </a:r>
            <a:r>
              <a:rPr lang="fr-FR" sz="1800" b="1" dirty="0" smtClean="0"/>
              <a:t>Film durée 2min35</a:t>
            </a:r>
          </a:p>
          <a:p>
            <a:pPr fontAlgn="auto">
              <a:spcBef>
                <a:spcPts val="0"/>
              </a:spcBef>
              <a:spcAft>
                <a:spcPts val="0"/>
              </a:spcAft>
              <a:defRPr/>
            </a:pPr>
            <a:endParaRPr lang="fr-FR" sz="1800" dirty="0" smtClean="0"/>
          </a:p>
          <a:p>
            <a:pPr fontAlgn="auto">
              <a:spcBef>
                <a:spcPts val="0"/>
              </a:spcBef>
              <a:spcAft>
                <a:spcPts val="0"/>
              </a:spcAft>
              <a:defRPr/>
            </a:pPr>
            <a:r>
              <a:rPr lang="fr-FR" sz="1800" u="sng" dirty="0" smtClean="0"/>
              <a:t>Quelles sont les différentes étapes du dialogue instauré par l’enseignant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Une élève feuillette son carnet de suivi (ou autre outil qui rend compte de ses progrès).</a:t>
            </a:r>
          </a:p>
          <a:p>
            <a:pPr fontAlgn="auto">
              <a:spcBef>
                <a:spcPts val="0"/>
              </a:spcBef>
              <a:spcAft>
                <a:spcPts val="0"/>
              </a:spcAft>
              <a:defRPr/>
            </a:pPr>
            <a:r>
              <a:rPr lang="fr-FR" sz="1800" dirty="0" smtClean="0"/>
              <a:t>L’enseignante : « Tu as réussi beaucoup de choses. » </a:t>
            </a:r>
            <a:r>
              <a:rPr lang="fr-FR" sz="1800" dirty="0" smtClean="0">
                <a:sym typeface="Wingdings" pitchFamily="2" charset="2"/>
              </a:rPr>
              <a:t>Valorisation des réussites de l’élève : fil conducteur</a:t>
            </a:r>
          </a:p>
          <a:p>
            <a:pPr fontAlgn="auto">
              <a:spcBef>
                <a:spcPts val="0"/>
              </a:spcBef>
              <a:spcAft>
                <a:spcPts val="0"/>
              </a:spcAft>
              <a:defRPr/>
            </a:pPr>
            <a:r>
              <a:rPr lang="fr-FR" sz="1800" dirty="0" smtClean="0">
                <a:sym typeface="Wingdings" pitchFamily="2" charset="2"/>
              </a:rPr>
              <a:t>L’élève : « Une page qui n’est pas faite. »</a:t>
            </a:r>
          </a:p>
          <a:p>
            <a:pPr fontAlgn="auto">
              <a:spcBef>
                <a:spcPts val="0"/>
              </a:spcBef>
              <a:spcAft>
                <a:spcPts val="0"/>
              </a:spcAft>
              <a:defRPr/>
            </a:pPr>
            <a:endParaRPr lang="fr-FR" sz="1800" dirty="0" smtClean="0">
              <a:sym typeface="Wingdings" pitchFamily="2" charset="2"/>
            </a:endParaRPr>
          </a:p>
          <a:p>
            <a:pPr fontAlgn="auto">
              <a:spcBef>
                <a:spcPts val="0"/>
              </a:spcBef>
              <a:spcAft>
                <a:spcPts val="0"/>
              </a:spcAft>
              <a:defRPr/>
            </a:pPr>
            <a:r>
              <a:rPr lang="fr-FR" sz="1800" dirty="0" smtClean="0"/>
              <a:t>L’enseignante : « Qu’est-ce que je vais écrire ? Qu’est-ce que tu as réussi aujourd’hui ? »</a:t>
            </a:r>
            <a:r>
              <a:rPr lang="fr-FR" sz="1800" dirty="0" smtClean="0">
                <a:sym typeface="Wingdings" pitchFamily="2" charset="2"/>
              </a:rPr>
              <a:t>  Etape 1 : Bilan oral des réussites fait avec l’élève et valorisation des réussites</a:t>
            </a:r>
          </a:p>
          <a:p>
            <a:pPr fontAlgn="auto">
              <a:spcBef>
                <a:spcPts val="0"/>
              </a:spcBef>
              <a:spcAft>
                <a:spcPts val="0"/>
              </a:spcAft>
              <a:defRPr/>
            </a:pPr>
            <a:r>
              <a:rPr lang="fr-FR" sz="1800" dirty="0" smtClean="0">
                <a:sym typeface="Wingdings" pitchFamily="2" charset="2"/>
              </a:rPr>
              <a:t>(</a:t>
            </a:r>
            <a:r>
              <a:rPr lang="fr-FR" sz="1800" dirty="0" smtClean="0"/>
              <a:t>Les critères de réussite doivent avoir été énoncés précédemment aux élèves).</a:t>
            </a:r>
          </a:p>
          <a:p>
            <a:pPr fontAlgn="auto">
              <a:spcBef>
                <a:spcPts val="0"/>
              </a:spcBef>
              <a:spcAft>
                <a:spcPts val="0"/>
              </a:spcAft>
              <a:defRPr/>
            </a:pPr>
            <a:r>
              <a:rPr lang="fr-FR" sz="1800" dirty="0" smtClean="0"/>
              <a:t>Pas de réponse de l’élève.</a:t>
            </a:r>
          </a:p>
          <a:p>
            <a:pPr fontAlgn="auto">
              <a:spcBef>
                <a:spcPts val="0"/>
              </a:spcBef>
              <a:spcAft>
                <a:spcPts val="0"/>
              </a:spcAft>
              <a:defRPr/>
            </a:pPr>
            <a:r>
              <a:rPr lang="fr-FR" sz="1800" dirty="0" smtClean="0"/>
              <a:t>L’enseignante dit « Tu as réussi 3 ateliers ».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L’enseignante écrit et dit à haute voix ce qu’elle écrit : J’ai réussi 3  ateliers. </a:t>
            </a:r>
            <a:r>
              <a:rPr lang="fr-FR" sz="1800" dirty="0" smtClean="0">
                <a:sym typeface="Wingdings" pitchFamily="2" charset="2"/>
              </a:rPr>
              <a:t></a:t>
            </a:r>
            <a:r>
              <a:rPr lang="fr-FR" sz="1800" dirty="0" smtClean="0"/>
              <a:t> Etape 2 : </a:t>
            </a:r>
            <a:r>
              <a:rPr lang="fr-FR" sz="1800" dirty="0" smtClean="0">
                <a:sym typeface="Wingdings" pitchFamily="2" charset="2"/>
              </a:rPr>
              <a:t>transcription du discours de l’élève et consignation des réussites sur le carnet.</a:t>
            </a:r>
          </a:p>
          <a:p>
            <a:pPr fontAlgn="auto">
              <a:spcBef>
                <a:spcPts val="0"/>
              </a:spcBef>
              <a:spcAft>
                <a:spcPts val="0"/>
              </a:spcAft>
              <a:defRPr/>
            </a:pPr>
            <a:endParaRPr lang="fr-FR" sz="1800" dirty="0" smtClean="0">
              <a:sym typeface="Wingdings" pitchFamily="2" charset="2"/>
            </a:endParaRPr>
          </a:p>
          <a:p>
            <a:pPr fontAlgn="auto">
              <a:spcBef>
                <a:spcPts val="0"/>
              </a:spcBef>
              <a:spcAft>
                <a:spcPts val="0"/>
              </a:spcAft>
              <a:defRPr/>
            </a:pPr>
            <a:r>
              <a:rPr lang="fr-FR" sz="1800" dirty="0" smtClean="0"/>
              <a:t>L’enseignante : « Qu’est-ce qu’il fallait faire pour réussir ? »</a:t>
            </a:r>
            <a:r>
              <a:rPr lang="fr-FR" sz="1800" dirty="0" smtClean="0">
                <a:sym typeface="Wingdings" pitchFamily="2" charset="2"/>
              </a:rPr>
              <a:t> Etape 3 : Prise d’informations sur le cheminement de l’élève et consignation de la démarche sur le carnet (</a:t>
            </a:r>
            <a:r>
              <a:rPr lang="fr-FR" sz="1800" dirty="0" smtClean="0"/>
              <a:t>La répétition exacte du discours est un retour positif qui en valide le contenu).</a:t>
            </a:r>
          </a:p>
          <a:p>
            <a:pPr fontAlgn="auto">
              <a:spcBef>
                <a:spcPts val="0"/>
              </a:spcBef>
              <a:spcAft>
                <a:spcPts val="0"/>
              </a:spcAft>
              <a:defRPr/>
            </a:pPr>
            <a:r>
              <a:rPr lang="fr-FR" sz="1800" dirty="0" smtClean="0"/>
              <a:t>L’enseignante écrit ce que dit l’élève : « Il fallait mettre les couleurs en place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L’enseignante : « Et comment tu sais que tu as réussi ? »</a:t>
            </a:r>
            <a:r>
              <a:rPr lang="fr-FR" sz="1800" dirty="0" smtClean="0">
                <a:sym typeface="Wingdings" pitchFamily="2" charset="2"/>
              </a:rPr>
              <a:t> Etape 4 : Prise d’informations sur l</a:t>
            </a:r>
            <a:r>
              <a:rPr lang="fr-FR" sz="1800" dirty="0" smtClean="0"/>
              <a:t>’auto-évaluation .</a:t>
            </a:r>
          </a:p>
          <a:p>
            <a:pPr fontAlgn="auto">
              <a:spcBef>
                <a:spcPts val="0"/>
              </a:spcBef>
              <a:spcAft>
                <a:spcPts val="0"/>
              </a:spcAft>
              <a:defRPr/>
            </a:pPr>
            <a:r>
              <a:rPr lang="fr-FR" sz="1800" dirty="0" smtClean="0"/>
              <a:t>« C’ était un peu difficile, tu as raison. Et comment tu as fait alors pour réussir ? ». « Qu’est-ce que tu as regardé ? ». </a:t>
            </a:r>
          </a:p>
          <a:p>
            <a:pPr fontAlgn="auto">
              <a:spcBef>
                <a:spcPts val="0"/>
              </a:spcBef>
              <a:spcAft>
                <a:spcPts val="0"/>
              </a:spcAft>
              <a:defRPr/>
            </a:pPr>
            <a:r>
              <a:rPr lang="fr-FR" sz="1800" dirty="0" smtClean="0"/>
              <a:t>« Tu as regardé la photo.»</a:t>
            </a:r>
          </a:p>
          <a:p>
            <a:pPr fontAlgn="auto">
              <a:spcBef>
                <a:spcPts val="0"/>
              </a:spcBef>
              <a:spcAft>
                <a:spcPts val="0"/>
              </a:spcAft>
              <a:defRPr/>
            </a:pPr>
            <a:r>
              <a:rPr lang="fr-FR" sz="1800" dirty="0" smtClean="0"/>
              <a:t>L’élève : « Et après j’ai deviné les couleurs et j’ai trouvé. »</a:t>
            </a:r>
          </a:p>
          <a:p>
            <a:pPr fontAlgn="auto">
              <a:spcBef>
                <a:spcPts val="0"/>
              </a:spcBef>
              <a:spcAft>
                <a:spcPts val="0"/>
              </a:spcAft>
              <a:defRPr/>
            </a:pPr>
            <a:r>
              <a:rPr lang="fr-FR" sz="1800" dirty="0" smtClean="0"/>
              <a:t>La validation de l’auto-évaluation se fait par répétition du discours de l’élève.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sym typeface="Wingdings" pitchFamily="2" charset="2"/>
              </a:rPr>
              <a:t>Etape 5 : S</a:t>
            </a:r>
            <a:r>
              <a:rPr lang="fr-FR" sz="1800" dirty="0" smtClean="0"/>
              <a:t>e projeter vers l’étape suivante de son apprentissage : « Et la prochaine fois, qu’est-ce que tu vas essayer de faire ? Qu’est ce que tu vas réussir la prochaine fois ? Tu vas essayer de faire le 4ème ? Tu vas réussir le 4ème? D’accord. »</a:t>
            </a:r>
          </a:p>
          <a:p>
            <a:pPr fontAlgn="auto">
              <a:spcBef>
                <a:spcPts val="0"/>
              </a:spcBef>
              <a:spcAft>
                <a:spcPts val="0"/>
              </a:spcAft>
              <a:defRPr/>
            </a:pPr>
            <a:endParaRPr lang="fr-FR" sz="1800" dirty="0" smtClean="0"/>
          </a:p>
          <a:p>
            <a:pPr fontAlgn="auto">
              <a:spcBef>
                <a:spcPts val="0"/>
              </a:spcBef>
              <a:spcAft>
                <a:spcPts val="0"/>
              </a:spcAft>
              <a:defRPr/>
            </a:pPr>
            <a:r>
              <a:rPr lang="fr-FR" sz="1800" dirty="0" smtClean="0"/>
              <a:t>Importance des feed-back. Selon le type de FB, une efficacité pour l’élève qui n’est pas la même : </a:t>
            </a:r>
          </a:p>
          <a:p>
            <a:pPr fontAlgn="auto">
              <a:spcBef>
                <a:spcPts val="0"/>
              </a:spcBef>
              <a:spcAft>
                <a:spcPts val="0"/>
              </a:spcAft>
              <a:buFont typeface="Wingdings"/>
              <a:buChar char="à"/>
              <a:defRPr/>
            </a:pPr>
            <a:r>
              <a:rPr lang="fr-FR" sz="1800" dirty="0" smtClean="0">
                <a:sym typeface="Wingdings" pitchFamily="2" charset="2"/>
              </a:rPr>
              <a:t> Simple renforcement positif ou négatif</a:t>
            </a:r>
          </a:p>
          <a:p>
            <a:pPr fontAlgn="auto">
              <a:spcBef>
                <a:spcPts val="0"/>
              </a:spcBef>
              <a:spcAft>
                <a:spcPts val="0"/>
              </a:spcAft>
              <a:buFont typeface="Wingdings"/>
              <a:buChar char="à"/>
              <a:defRPr/>
            </a:pPr>
            <a:r>
              <a:rPr lang="fr-FR" sz="1800" dirty="0" smtClean="0">
                <a:sym typeface="Wingdings" pitchFamily="2" charset="2"/>
              </a:rPr>
              <a:t> Interroge la démarche</a:t>
            </a:r>
          </a:p>
          <a:p>
            <a:pPr fontAlgn="auto">
              <a:spcBef>
                <a:spcPts val="0"/>
              </a:spcBef>
              <a:spcAft>
                <a:spcPts val="0"/>
              </a:spcAft>
              <a:buFont typeface="Wingdings"/>
              <a:buChar char="à"/>
              <a:defRPr/>
            </a:pPr>
            <a:r>
              <a:rPr lang="fr-FR" sz="1800" dirty="0" smtClean="0">
                <a:sym typeface="Wingdings" pitchFamily="2" charset="2"/>
              </a:rPr>
              <a:t> Interroge le processus d’évaluation </a:t>
            </a:r>
          </a:p>
          <a:p>
            <a:pPr fontAlgn="auto">
              <a:spcBef>
                <a:spcPts val="0"/>
              </a:spcBef>
              <a:spcAft>
                <a:spcPts val="0"/>
              </a:spcAft>
              <a:buFont typeface="Wingdings"/>
              <a:buChar char="à"/>
              <a:defRPr/>
            </a:pPr>
            <a:endParaRPr lang="fr-FR" sz="1800" dirty="0" smtClean="0">
              <a:sym typeface="Wingdings" pitchFamily="2" charset="2"/>
            </a:endParaRPr>
          </a:p>
          <a:p>
            <a:pPr fontAlgn="auto">
              <a:spcBef>
                <a:spcPts val="0"/>
              </a:spcBef>
              <a:spcAft>
                <a:spcPts val="0"/>
              </a:spcAft>
              <a:buFont typeface="Wingdings"/>
              <a:buNone/>
              <a:defRPr/>
            </a:pPr>
            <a:r>
              <a:rPr lang="fr-FR" sz="1800" dirty="0" smtClean="0"/>
              <a:t>VB : </a:t>
            </a:r>
          </a:p>
          <a:p>
            <a:pPr fontAlgn="auto">
              <a:spcBef>
                <a:spcPts val="0"/>
              </a:spcBef>
              <a:spcAft>
                <a:spcPts val="0"/>
              </a:spcAft>
              <a:buFont typeface="Wingdings"/>
              <a:buNone/>
              <a:defRPr/>
            </a:pPr>
            <a:r>
              <a:rPr lang="fr-FR" sz="1800" dirty="0" smtClean="0"/>
              <a:t>L’implication des E : </a:t>
            </a:r>
          </a:p>
          <a:p>
            <a:pPr fontAlgn="auto">
              <a:spcBef>
                <a:spcPts val="0"/>
              </a:spcBef>
              <a:spcAft>
                <a:spcPts val="0"/>
              </a:spcAft>
              <a:buFontTx/>
              <a:buChar char="-"/>
              <a:defRPr/>
            </a:pPr>
            <a:r>
              <a:rPr lang="fr-FR" sz="1800" dirty="0" smtClean="0"/>
              <a:t>Mise en situation de se représenter ce qui est attendu d’eux : Le CDS illustre le temps de l’apprentissage, aide à prendre conscience des étapes à franchir, des progrès réalisés ou à effectuer, de valoriser les étapes franchies. Cette conscience permet de se donner un « programme » ou un « projet », d’entrer dans un « contrat d’apprentissage ».</a:t>
            </a:r>
          </a:p>
          <a:p>
            <a:pPr fontAlgn="auto">
              <a:spcBef>
                <a:spcPts val="0"/>
              </a:spcBef>
              <a:spcAft>
                <a:spcPts val="0"/>
              </a:spcAft>
              <a:buFontTx/>
              <a:buChar char="-"/>
              <a:defRPr/>
            </a:pPr>
            <a:r>
              <a:rPr lang="fr-FR" sz="1800" dirty="0" smtClean="0"/>
              <a:t> Pauses méthodologiques d’élucidation dans le parcours : elles sont nécessaires pour identifier des réussites, des semi-réussites, des échecs, et surtout des relations entre démarches ou procédures de réussite, maîtrise possible. Elles supposent des échanges, voire des conflit cognitifs.</a:t>
            </a:r>
          </a:p>
          <a:p>
            <a:pPr fontAlgn="auto">
              <a:spcBef>
                <a:spcPts val="0"/>
              </a:spcBef>
              <a:spcAft>
                <a:spcPts val="0"/>
              </a:spcAft>
              <a:defRPr/>
            </a:pPr>
            <a:endParaRPr lang="fr-FR" dirty="0" smtClean="0"/>
          </a:p>
          <a:p>
            <a:pPr fontAlgn="auto">
              <a:spcBef>
                <a:spcPts val="0"/>
              </a:spcBef>
              <a:spcAft>
                <a:spcPts val="0"/>
              </a:spcAft>
              <a:defRPr/>
            </a:pPr>
            <a:endParaRPr lang="fr-FR" dirty="0" smtClean="0"/>
          </a:p>
          <a:p>
            <a:pPr fontAlgn="auto">
              <a:spcBef>
                <a:spcPts val="0"/>
              </a:spcBef>
              <a:spcAft>
                <a:spcPts val="0"/>
              </a:spcAft>
              <a:defRPr/>
            </a:pPr>
            <a:endParaRPr lang="fr-FR" dirty="0" smtClean="0"/>
          </a:p>
          <a:p>
            <a:pPr fontAlgn="auto">
              <a:spcBef>
                <a:spcPts val="0"/>
              </a:spcBef>
              <a:spcAft>
                <a:spcPts val="0"/>
              </a:spcAft>
              <a:defRPr/>
            </a:pPr>
            <a:endParaRPr lang="fr-FR" dirty="0"/>
          </a:p>
        </p:txBody>
      </p:sp>
      <p:sp>
        <p:nvSpPr>
          <p:cNvPr id="1064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CFC95-8005-4152-B0DD-8A90D7AAEE73}" type="slidenum">
              <a:rPr lang="fr-FR">
                <a:cs typeface="DejaVu Sans" pitchFamily="34" charset="0"/>
              </a:rPr>
              <a:pPr fontAlgn="base">
                <a:spcBef>
                  <a:spcPct val="0"/>
                </a:spcBef>
                <a:spcAft>
                  <a:spcPct val="0"/>
                </a:spcAft>
              </a:pPr>
              <a:t>32</a:t>
            </a:fld>
            <a:endParaRPr lang="fr-FR">
              <a:cs typeface="DejaVu Sans"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85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Les brevets de réussite en quelques mots :</a:t>
            </a:r>
          </a:p>
          <a:p>
            <a:pPr>
              <a:spcBef>
                <a:spcPct val="0"/>
              </a:spcBef>
            </a:pPr>
            <a:r>
              <a:rPr lang="fr-FR" smtClean="0"/>
              <a:t>C’est un outil qui :</a:t>
            </a:r>
          </a:p>
          <a:p>
            <a:pPr>
              <a:spcBef>
                <a:spcPct val="0"/>
              </a:spcBef>
            </a:pPr>
            <a:r>
              <a:rPr lang="fr-FR" smtClean="0"/>
              <a:t>-permet aux élèves de savoir clairement ce qu’ils doivent atteindre, ce qu’ils savent faire, ce qu’ils doivent s’entraîner à faire. </a:t>
            </a:r>
          </a:p>
          <a:p>
            <a:pPr>
              <a:spcBef>
                <a:spcPct val="0"/>
              </a:spcBef>
            </a:pPr>
            <a:r>
              <a:rPr lang="fr-FR" smtClean="0"/>
              <a:t>-permet à l’enseignant de savoir clairement et très précisément pour chaque élève ce qu’il réussit et quels sont ses besoins.</a:t>
            </a:r>
          </a:p>
          <a:p>
            <a:pPr>
              <a:spcBef>
                <a:spcPct val="0"/>
              </a:spcBef>
            </a:pPr>
            <a:r>
              <a:rPr lang="fr-FR" smtClean="0"/>
              <a:t>-permet de faciliter la programmation de chaque période.</a:t>
            </a:r>
          </a:p>
          <a:p>
            <a:pPr>
              <a:spcBef>
                <a:spcPct val="0"/>
              </a:spcBef>
            </a:pPr>
            <a:r>
              <a:rPr lang="fr-FR" smtClean="0"/>
              <a:t>-motive les élèves car ils sont réellement acteurs de leur parcours d’apprentissage.</a:t>
            </a:r>
          </a:p>
          <a:p>
            <a:pPr>
              <a:spcBef>
                <a:spcPct val="0"/>
              </a:spcBef>
            </a:pPr>
            <a:r>
              <a:rPr lang="fr-FR" smtClean="0"/>
              <a:t>-décline chaque compétence en plusieurs niveaux de réussite (ici, 3 niveaux le plus souvent)</a:t>
            </a:r>
          </a:p>
          <a:p>
            <a:pPr>
              <a:spcBef>
                <a:spcPct val="0"/>
              </a:spcBef>
            </a:pPr>
            <a:endParaRPr lang="fr-FR" smtClean="0"/>
          </a:p>
          <a:p>
            <a:pPr>
              <a:spcBef>
                <a:spcPct val="0"/>
              </a:spcBef>
            </a:pPr>
            <a:r>
              <a:rPr lang="fr-FR" smtClean="0"/>
              <a:t>Cahier de progrès : </a:t>
            </a:r>
          </a:p>
          <a:p>
            <a:pPr>
              <a:spcBef>
                <a:spcPct val="0"/>
              </a:spcBef>
              <a:buFontTx/>
              <a:buChar char="-"/>
            </a:pPr>
            <a:r>
              <a:rPr lang="fr-FR" smtClean="0"/>
              <a:t>Un support déjà construit</a:t>
            </a:r>
          </a:p>
          <a:p>
            <a:pPr>
              <a:spcBef>
                <a:spcPct val="0"/>
              </a:spcBef>
              <a:buFontTx/>
              <a:buChar char="-"/>
            </a:pPr>
            <a:r>
              <a:rPr lang="fr-FR" smtClean="0"/>
              <a:t>Les compétences des programmes, non exhaustives, reformulées (ex : parler) pour être comprises par les enfants et les parents.</a:t>
            </a:r>
          </a:p>
          <a:p>
            <a:pPr>
              <a:spcBef>
                <a:spcPct val="0"/>
              </a:spcBef>
              <a:buFontTx/>
              <a:buChar char="-"/>
            </a:pPr>
            <a:r>
              <a:rPr lang="fr-FR" smtClean="0"/>
              <a:t>Des paliers de réussite anticipés</a:t>
            </a:r>
          </a:p>
          <a:p>
            <a:pPr>
              <a:spcBef>
                <a:spcPct val="0"/>
              </a:spcBef>
              <a:buFontTx/>
              <a:buChar char="-"/>
            </a:pPr>
            <a:r>
              <a:rPr lang="fr-FR" smtClean="0"/>
              <a:t>On note la réussite en collant la vignette en couleur par exemple</a:t>
            </a:r>
          </a:p>
          <a:p>
            <a:pPr>
              <a:spcBef>
                <a:spcPct val="0"/>
              </a:spcBef>
              <a:buFontTx/>
              <a:buChar char="-"/>
            </a:pPr>
            <a:r>
              <a:rPr lang="fr-FR" smtClean="0"/>
              <a:t>On peut aussi dater, individualiser</a:t>
            </a:r>
          </a:p>
          <a:p>
            <a:pPr>
              <a:spcBef>
                <a:spcPct val="0"/>
              </a:spcBef>
              <a:buFontTx/>
              <a:buChar char="-"/>
            </a:pPr>
            <a:r>
              <a:rPr lang="fr-FR" smtClean="0"/>
              <a:t>Cahier qui peut suivre l’élève sur l’ensemble du cycle.</a:t>
            </a:r>
          </a:p>
          <a:p>
            <a:pPr>
              <a:spcBef>
                <a:spcPct val="0"/>
              </a:spcBef>
              <a:buFontTx/>
              <a:buChar char="-"/>
            </a:pPr>
            <a:endParaRPr lang="fr-FR" smtClean="0"/>
          </a:p>
          <a:p>
            <a:pPr>
              <a:spcBef>
                <a:spcPct val="0"/>
              </a:spcBef>
            </a:pPr>
            <a:r>
              <a:rPr lang="fr-FR" smtClean="0"/>
              <a:t>Qu’est-ce qu’un cahier de réussites/de progrès :</a:t>
            </a:r>
          </a:p>
          <a:p>
            <a:pPr>
              <a:spcBef>
                <a:spcPct val="0"/>
              </a:spcBef>
            </a:pPr>
            <a:endParaRPr lang="fr-FR" smtClean="0"/>
          </a:p>
          <a:p>
            <a:pPr>
              <a:spcBef>
                <a:spcPct val="0"/>
              </a:spcBef>
            </a:pPr>
            <a:r>
              <a:rPr lang="fr-FR" smtClean="0"/>
              <a:t>Principe : </a:t>
            </a:r>
          </a:p>
          <a:p>
            <a:pPr>
              <a:spcBef>
                <a:spcPct val="0"/>
              </a:spcBef>
            </a:pPr>
            <a:r>
              <a:rPr lang="fr-FR" smtClean="0"/>
              <a:t>On privilégiera ce que sait faire l’enfant. Cet outil doit montrer que l’enfant apprend de plus en plus de choses au fur et à mesure de son adaptation en maternelle. Il fait un aller-retour régulier dans la famille et permet de porter un regard positif sur l’enfant qui apprend et qui réussit.</a:t>
            </a:r>
          </a:p>
          <a:p>
            <a:pPr>
              <a:spcBef>
                <a:spcPct val="0"/>
              </a:spcBef>
            </a:pPr>
            <a:r>
              <a:rPr lang="fr-FR" smtClean="0"/>
              <a:t>Toutes les compétences ne sont pas forcément illustrées dans le carnet de réussite.</a:t>
            </a:r>
          </a:p>
          <a:p>
            <a:pPr>
              <a:spcBef>
                <a:spcPct val="0"/>
              </a:spcBef>
            </a:pPr>
            <a:r>
              <a:rPr lang="fr-FR" smtClean="0"/>
              <a:t>Objectifs : </a:t>
            </a:r>
          </a:p>
          <a:p>
            <a:pPr>
              <a:spcBef>
                <a:spcPct val="0"/>
              </a:spcBef>
              <a:buFontTx/>
              <a:buChar char="-"/>
            </a:pPr>
            <a:r>
              <a:rPr lang="fr-FR" smtClean="0"/>
              <a:t>Proposer une évaluation dynamique et positive</a:t>
            </a:r>
          </a:p>
          <a:p>
            <a:pPr>
              <a:spcBef>
                <a:spcPct val="0"/>
              </a:spcBef>
              <a:buFontTx/>
              <a:buChar char="-"/>
            </a:pPr>
            <a:r>
              <a:rPr lang="fr-FR" smtClean="0"/>
              <a:t>Construire la temporalité</a:t>
            </a:r>
          </a:p>
          <a:p>
            <a:pPr>
              <a:spcBef>
                <a:spcPct val="0"/>
              </a:spcBef>
              <a:buFontTx/>
              <a:buChar char="-"/>
            </a:pPr>
            <a:r>
              <a:rPr lang="fr-FR" smtClean="0"/>
              <a:t>Construire la relation école/famille avec un regard positif sur l’enfant</a:t>
            </a:r>
          </a:p>
          <a:p>
            <a:pPr>
              <a:spcBef>
                <a:spcPct val="0"/>
              </a:spcBef>
              <a:buFontTx/>
              <a:buChar char="-"/>
            </a:pPr>
            <a:r>
              <a:rPr lang="fr-FR" smtClean="0"/>
              <a:t>Construire la mémoire des réussites des élèves</a:t>
            </a:r>
          </a:p>
          <a:p>
            <a:pPr>
              <a:spcBef>
                <a:spcPct val="0"/>
              </a:spcBef>
              <a:buFontTx/>
              <a:buChar char="-"/>
            </a:pPr>
            <a:r>
              <a:rPr lang="fr-FR" smtClean="0"/>
              <a:t> Favoriser le développement de l’estime de soi</a:t>
            </a:r>
          </a:p>
          <a:p>
            <a:pPr>
              <a:spcBef>
                <a:spcPct val="0"/>
              </a:spcBef>
              <a:buFontTx/>
              <a:buChar char="-"/>
            </a:pPr>
            <a:r>
              <a:rPr lang="fr-FR" smtClean="0"/>
              <a:t> Activer ou réactiver les réussites des élèves en cours d’année.</a:t>
            </a:r>
          </a:p>
          <a:p>
            <a:pPr>
              <a:spcBef>
                <a:spcPct val="0"/>
              </a:spcBef>
              <a:buFontTx/>
              <a:buChar char="-"/>
            </a:pPr>
            <a:endParaRPr lang="fr-FR" smtClean="0"/>
          </a:p>
          <a:p>
            <a:pPr>
              <a:spcBef>
                <a:spcPct val="0"/>
              </a:spcBef>
            </a:pPr>
            <a:r>
              <a:rPr lang="fr-FR" smtClean="0"/>
              <a:t>Le carnet de suivi est un outil au sein d’une école, d’une commune qui permet de rendre compte des progrès des élèves au regard des attendus</a:t>
            </a:r>
          </a:p>
          <a:p>
            <a:pPr>
              <a:spcBef>
                <a:spcPct val="0"/>
              </a:spcBef>
            </a:pPr>
            <a:r>
              <a:rPr lang="fr-FR" smtClean="0"/>
              <a:t>D’amener les élèves à s’impliquer et à se rendre compte de leurs progrès</a:t>
            </a:r>
          </a:p>
          <a:p>
            <a:pPr>
              <a:spcBef>
                <a:spcPct val="0"/>
              </a:spcBef>
            </a:pPr>
            <a:r>
              <a:rPr lang="fr-FR" smtClean="0"/>
              <a:t>De rendre lisible les progrès des enfants aux parents mais cela n’empêche pas de pointer les difficultés</a:t>
            </a:r>
          </a:p>
          <a:p>
            <a:pPr>
              <a:spcBef>
                <a:spcPct val="0"/>
              </a:spcBef>
              <a:buFontTx/>
              <a:buChar char="-"/>
            </a:pPr>
            <a:endParaRPr lang="fr-FR" smtClean="0"/>
          </a:p>
          <a:p>
            <a:pPr>
              <a:spcBef>
                <a:spcPct val="0"/>
              </a:spcBef>
              <a:buFontTx/>
              <a:buChar char="-"/>
            </a:pPr>
            <a:endParaRPr lang="fr-FR" smtClean="0"/>
          </a:p>
        </p:txBody>
      </p:sp>
      <p:sp>
        <p:nvSpPr>
          <p:cNvPr id="1085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CCAD15-ADC2-4887-ADB3-75A346750729}" type="slidenum">
              <a:rPr lang="fr-FR">
                <a:cs typeface="DejaVu Sans" pitchFamily="34" charset="0"/>
              </a:rPr>
              <a:pPr fontAlgn="base">
                <a:spcBef>
                  <a:spcPct val="0"/>
                </a:spcBef>
                <a:spcAft>
                  <a:spcPct val="0"/>
                </a:spcAft>
              </a:pPr>
              <a:t>33</a:t>
            </a:fld>
            <a:endParaRPr lang="fr-FR">
              <a:cs typeface="DejaVu Sans"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05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Du cahier de progrès je peux extraire un certain nombre d’observables.</a:t>
            </a:r>
          </a:p>
          <a:p>
            <a:pPr>
              <a:spcBef>
                <a:spcPct val="0"/>
              </a:spcBef>
            </a:pPr>
            <a:r>
              <a:rPr lang="fr-FR" smtClean="0"/>
              <a:t> </a:t>
            </a:r>
          </a:p>
          <a:p>
            <a:pPr>
              <a:spcBef>
                <a:spcPct val="0"/>
              </a:spcBef>
            </a:pPr>
            <a:r>
              <a:rPr lang="fr-FR" smtClean="0"/>
              <a:t>Il faut s’appuyer sur des listes d’observables, listes construites au regard des attendus de fin d’école maternelle.</a:t>
            </a:r>
          </a:p>
          <a:p>
            <a:pPr>
              <a:spcBef>
                <a:spcPct val="0"/>
              </a:spcBef>
            </a:pPr>
            <a:r>
              <a:rPr lang="fr-FR" smtClean="0"/>
              <a:t>Les listes d’observables sont des outils de l’enseignant et ne sont pas communiquées aux parents. </a:t>
            </a:r>
          </a:p>
          <a:p>
            <a:pPr>
              <a:spcBef>
                <a:spcPct val="0"/>
              </a:spcBef>
            </a:pPr>
            <a:endParaRPr lang="fr-FR" smtClean="0"/>
          </a:p>
          <a:p>
            <a:pPr>
              <a:spcBef>
                <a:spcPct val="0"/>
              </a:spcBef>
            </a:pPr>
            <a:r>
              <a:rPr lang="fr-FR" smtClean="0"/>
              <a:t>Chaque attendu peut être décliné en plusieurs observables.</a:t>
            </a:r>
          </a:p>
          <a:p>
            <a:pPr>
              <a:spcBef>
                <a:spcPct val="0"/>
              </a:spcBef>
            </a:pPr>
            <a:r>
              <a:rPr lang="fr-FR" smtClean="0"/>
              <a:t>Les observables seront «regardés » en fonction du développement de l’élève. </a:t>
            </a:r>
          </a:p>
          <a:p>
            <a:pPr>
              <a:spcBef>
                <a:spcPct val="0"/>
              </a:spcBef>
            </a:pPr>
            <a:endParaRPr lang="fr-FR" smtClean="0"/>
          </a:p>
        </p:txBody>
      </p:sp>
      <p:sp>
        <p:nvSpPr>
          <p:cNvPr id="1105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67C127-934A-4712-A68D-86609CB8AD1F}" type="slidenum">
              <a:rPr lang="fr-FR">
                <a:cs typeface="DejaVu Sans" pitchFamily="34" charset="0"/>
              </a:rPr>
              <a:pPr fontAlgn="base">
                <a:spcBef>
                  <a:spcPct val="0"/>
                </a:spcBef>
                <a:spcAft>
                  <a:spcPct val="0"/>
                </a:spcAft>
              </a:pPr>
              <a:t>34</a:t>
            </a:fld>
            <a:endParaRPr lang="fr-FR">
              <a:cs typeface="DejaVu Sans"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26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126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EC6DA0-A317-4AAE-9A13-E1ACF903F575}" type="slidenum">
              <a:rPr lang="fr-FR">
                <a:cs typeface="DejaVu Sans" pitchFamily="34" charset="0"/>
              </a:rPr>
              <a:pPr fontAlgn="base">
                <a:spcBef>
                  <a:spcPct val="0"/>
                </a:spcBef>
                <a:spcAft>
                  <a:spcPct val="0"/>
                </a:spcAft>
              </a:pPr>
              <a:t>35</a:t>
            </a:fld>
            <a:endParaRPr lang="fr-FR">
              <a:cs typeface="DejaVu Sans"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46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VALORISER les réussites: la démarche qui sera ….</a:t>
            </a:r>
          </a:p>
          <a:p>
            <a:pPr>
              <a:spcBef>
                <a:spcPct val="0"/>
              </a:spcBef>
            </a:pPr>
            <a:r>
              <a:rPr lang="fr-FR" smtClean="0"/>
              <a:t>-adopter une posture bienveillante en employant des </a:t>
            </a:r>
            <a:r>
              <a:rPr lang="fr-FR" u="sng" smtClean="0"/>
              <a:t>renforcements positifs </a:t>
            </a:r>
            <a:r>
              <a:rPr lang="fr-FR" smtClean="0"/>
              <a:t>(feed back positif ex interprétation)</a:t>
            </a:r>
          </a:p>
          <a:p>
            <a:pPr>
              <a:spcBef>
                <a:spcPct val="0"/>
              </a:spcBef>
            </a:pPr>
            <a:r>
              <a:rPr lang="fr-FR" smtClean="0"/>
              <a:t>-solliciter l’élève , lui permettre de </a:t>
            </a:r>
            <a:r>
              <a:rPr lang="fr-FR" u="sng" smtClean="0"/>
              <a:t>s’entraîner à</a:t>
            </a:r>
          </a:p>
          <a:p>
            <a:pPr>
              <a:spcBef>
                <a:spcPct val="0"/>
              </a:spcBef>
            </a:pPr>
            <a:r>
              <a:rPr lang="fr-FR" smtClean="0"/>
              <a:t>-resituer la place de </a:t>
            </a:r>
            <a:r>
              <a:rPr lang="fr-FR" u="sng" smtClean="0"/>
              <a:t>l’erreur</a:t>
            </a:r>
          </a:p>
          <a:p>
            <a:pPr>
              <a:spcBef>
                <a:spcPct val="0"/>
              </a:spcBef>
            </a:pPr>
            <a:r>
              <a:rPr lang="fr-FR" smtClean="0"/>
              <a:t>-faire évoluer </a:t>
            </a:r>
            <a:r>
              <a:rPr lang="fr-FR" u="sng" smtClean="0"/>
              <a:t>la perception de l’obstacle</a:t>
            </a:r>
          </a:p>
          <a:p>
            <a:pPr>
              <a:spcBef>
                <a:spcPct val="0"/>
              </a:spcBef>
            </a:pPr>
            <a:r>
              <a:rPr lang="fr-FR" smtClean="0"/>
              <a:t>-ne pas donner de </a:t>
            </a:r>
            <a:r>
              <a:rPr lang="fr-FR" u="sng" smtClean="0"/>
              <a:t>jugement de valeur </a:t>
            </a:r>
            <a:r>
              <a:rPr lang="fr-FR" smtClean="0"/>
              <a:t>sur la personne (pas de comparaison)</a:t>
            </a:r>
          </a:p>
          <a:p>
            <a:pPr>
              <a:spcBef>
                <a:spcPct val="0"/>
              </a:spcBef>
            </a:pPr>
            <a:endParaRPr lang="fr-FR" smtClean="0"/>
          </a:p>
          <a:p>
            <a:pPr>
              <a:spcBef>
                <a:spcPct val="0"/>
              </a:spcBef>
            </a:pPr>
            <a:endParaRPr lang="fr-FR" smtClean="0"/>
          </a:p>
          <a:p>
            <a:pPr>
              <a:spcBef>
                <a:spcPct val="0"/>
              </a:spcBef>
            </a:pPr>
            <a:r>
              <a:rPr lang="fr-FR" smtClean="0"/>
              <a:t>Et sur l’outil de communication à l’élève et aux familles</a:t>
            </a:r>
          </a:p>
          <a:p>
            <a:pPr>
              <a:spcBef>
                <a:spcPct val="0"/>
              </a:spcBef>
            </a:pPr>
            <a:r>
              <a:rPr lang="fr-FR" smtClean="0"/>
              <a:t>Quelle apparence, quelle formalisation donner à cette réussite sur les outils? Faut-il ou non signifier concrètement la (non) réussite et comment ? REPONSE  des ENSEIGNANTS Le récit , le dessin , la photographie (sur la fonction ,le cheminement les progrès)…  ET les smileys , le code couleur INTERVENTION DES ENSEIGNANTS</a:t>
            </a:r>
          </a:p>
        </p:txBody>
      </p:sp>
      <p:sp>
        <p:nvSpPr>
          <p:cNvPr id="1146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E69945-EACC-42EF-8B3B-F3FA0547C86C}" type="slidenum">
              <a:rPr lang="fr-FR">
                <a:cs typeface="DejaVu Sans" pitchFamily="34" charset="0"/>
              </a:rPr>
              <a:pPr fontAlgn="base">
                <a:spcBef>
                  <a:spcPct val="0"/>
                </a:spcBef>
                <a:spcAft>
                  <a:spcPct val="0"/>
                </a:spcAft>
              </a:pPr>
              <a:t>36</a:t>
            </a:fld>
            <a:endParaRPr lang="fr-FR">
              <a:cs typeface="DejaVu Sans"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fontAlgn="auto">
              <a:spcBef>
                <a:spcPts val="0"/>
              </a:spcBef>
              <a:spcAft>
                <a:spcPts val="0"/>
              </a:spcAft>
              <a:defRPr/>
            </a:pPr>
            <a:r>
              <a:rPr lang="fr-FR" smtClean="0"/>
              <a:t>ET les </a:t>
            </a:r>
            <a:r>
              <a:rPr lang="fr-FR" err="1" smtClean="0"/>
              <a:t>smileys</a:t>
            </a:r>
            <a:r>
              <a:rPr lang="fr-FR" smtClean="0"/>
              <a:t> , le code couleur INTERVENTION DES ENSEIGNANTS</a:t>
            </a:r>
          </a:p>
          <a:p>
            <a:pPr fontAlgn="auto">
              <a:spcBef>
                <a:spcPts val="0"/>
              </a:spcBef>
              <a:spcAft>
                <a:spcPts val="0"/>
              </a:spcAft>
              <a:defRPr/>
            </a:pPr>
            <a:r>
              <a:rPr lang="fr-FR" smtClean="0"/>
              <a:t>Quel intérêt pour l’enfant? il faut se demander quel sens à cette intervention de l’enseignant pour les élèves. </a:t>
            </a:r>
          </a:p>
          <a:p>
            <a:pPr fontAlgn="auto">
              <a:spcBef>
                <a:spcPts val="0"/>
              </a:spcBef>
              <a:spcAft>
                <a:spcPts val="0"/>
              </a:spcAft>
              <a:buFontTx/>
              <a:buChar char="-"/>
              <a:defRPr/>
            </a:pPr>
            <a:r>
              <a:rPr lang="fr-FR" smtClean="0"/>
              <a:t>SI L’appréciation est </a:t>
            </a:r>
            <a:r>
              <a:rPr lang="fr-FR" b="1" smtClean="0"/>
              <a:t>globalisante</a:t>
            </a:r>
            <a:r>
              <a:rPr lang="fr-FR" smtClean="0"/>
              <a:t> (évaluation contrôle qui codifie le résultat ,établir un constat) pas d’analyse des réussites, des erreurs et des progrès à faire. On pourrait tout aussi bien mettre une note, ou une appréciation : bien, assez bien, inexact... qui diraient la même chose. On est sur le même format qu’une évaluation avec une note</a:t>
            </a:r>
          </a:p>
          <a:p>
            <a:pPr fontAlgn="auto">
              <a:spcBef>
                <a:spcPts val="0"/>
              </a:spcBef>
              <a:spcAft>
                <a:spcPts val="0"/>
              </a:spcAft>
              <a:buFontTx/>
              <a:buChar char="-"/>
              <a:defRPr/>
            </a:pPr>
            <a:endParaRPr lang="fr-FR" smtClean="0"/>
          </a:p>
          <a:p>
            <a:pPr fontAlgn="auto">
              <a:spcBef>
                <a:spcPts val="0"/>
              </a:spcBef>
              <a:spcAft>
                <a:spcPts val="0"/>
              </a:spcAft>
              <a:defRPr/>
            </a:pPr>
            <a:r>
              <a:rPr lang="fr-FR" smtClean="0"/>
              <a:t>-SI L’appréciation est </a:t>
            </a:r>
            <a:r>
              <a:rPr lang="fr-FR" b="1" smtClean="0"/>
              <a:t>affective:  Ce regard sur le travail de l’enfant peut installer une confusion entre la réussite objective d’une tâche scolaire et l’indice de satisfaction du maître.</a:t>
            </a:r>
          </a:p>
          <a:p>
            <a:pPr fontAlgn="auto">
              <a:spcBef>
                <a:spcPts val="0"/>
              </a:spcBef>
              <a:spcAft>
                <a:spcPts val="0"/>
              </a:spcAft>
              <a:defRPr/>
            </a:pPr>
            <a:r>
              <a:rPr lang="fr-FR" b="1" smtClean="0"/>
              <a:t>il</a:t>
            </a:r>
            <a:r>
              <a:rPr lang="fr-FR" smtClean="0"/>
              <a:t> signifie à l’enfant le résultat de son action, il indique surtout </a:t>
            </a:r>
            <a:r>
              <a:rPr lang="fr-FR" b="1" smtClean="0"/>
              <a:t>l’effet</a:t>
            </a:r>
            <a:r>
              <a:rPr lang="fr-FR" smtClean="0"/>
              <a:t> que produit son travail sur l’enseignant, ce dernier étant, selon le codage, content ou pas content ou désappointé.. :…de lui? De son travail?...de son comportement?...  c’est bien le signal affectif qu’elle dissimule, car, pour l’enfant, ce n’est pas le travail lui-même qui est évalué, mais le </a:t>
            </a:r>
            <a:r>
              <a:rPr lang="fr-FR" u="sng" smtClean="0"/>
              <a:t>degré d’amour qui le relie </a:t>
            </a:r>
            <a:r>
              <a:rPr lang="fr-FR" smtClean="0"/>
              <a:t>à l’enseignant par ce biais. On oublie que pour ces jeunes enfants, un amalgame, une relation s’établit entre ces affirmations : je réussis, je fais bien, je suis gentil, on m’aime, et </a:t>
            </a:r>
            <a:r>
              <a:rPr lang="fr-FR" i="1" smtClean="0"/>
              <a:t>a contrario</a:t>
            </a:r>
            <a:r>
              <a:rPr lang="fr-FR" smtClean="0"/>
              <a:t> : j’échoue, je fais mal, je suis vilain, on m’aime pas.</a:t>
            </a:r>
            <a:r>
              <a:rPr lang="fr-FR" b="1" smtClean="0"/>
              <a:t> </a:t>
            </a:r>
          </a:p>
          <a:p>
            <a:pPr fontAlgn="auto">
              <a:spcBef>
                <a:spcPts val="0"/>
              </a:spcBef>
              <a:spcAft>
                <a:spcPts val="0"/>
              </a:spcAft>
              <a:defRPr/>
            </a:pPr>
            <a:endParaRPr lang="fr-FR" b="1" smtClean="0"/>
          </a:p>
          <a:p>
            <a:pPr fontAlgn="auto">
              <a:spcBef>
                <a:spcPts val="0"/>
              </a:spcBef>
              <a:spcAft>
                <a:spcPts val="0"/>
              </a:spcAft>
              <a:defRPr/>
            </a:pPr>
            <a:r>
              <a:rPr lang="fr-FR" b="1" smtClean="0"/>
              <a:t> </a:t>
            </a:r>
            <a:r>
              <a:rPr lang="fr-FR" i="1" smtClean="0"/>
              <a:t>référence à l’</a:t>
            </a:r>
            <a:r>
              <a:rPr lang="fr-FR" i="1" err="1" smtClean="0"/>
              <a:t>arcticle</a:t>
            </a:r>
            <a:r>
              <a:rPr lang="fr-FR" i="1" smtClean="0"/>
              <a:t> En maternelle, penser l’évaluation comme un dispositif créateur d’événements Par M.-T. </a:t>
            </a:r>
            <a:r>
              <a:rPr lang="fr-FR" i="1" err="1" smtClean="0"/>
              <a:t>Zerbato</a:t>
            </a:r>
            <a:r>
              <a:rPr lang="fr-FR" i="1" smtClean="0"/>
              <a:t>-</a:t>
            </a:r>
            <a:r>
              <a:rPr lang="fr-FR" i="1" err="1" smtClean="0"/>
              <a:t>Poudou</a:t>
            </a:r>
            <a:endParaRPr lang="fr-FR" i="1" smtClean="0"/>
          </a:p>
          <a:p>
            <a:pPr fontAlgn="auto">
              <a:spcBef>
                <a:spcPts val="0"/>
              </a:spcBef>
              <a:spcAft>
                <a:spcPts val="0"/>
              </a:spcAft>
              <a:buFontTx/>
              <a:buChar char="-"/>
              <a:defRPr/>
            </a:pPr>
            <a:endParaRPr lang="fr-FR" smtClean="0"/>
          </a:p>
          <a:p>
            <a:pPr fontAlgn="auto">
              <a:spcBef>
                <a:spcPts val="0"/>
              </a:spcBef>
              <a:spcAft>
                <a:spcPts val="0"/>
              </a:spcAft>
              <a:defRPr/>
            </a:pPr>
            <a:endParaRPr lang="fr-FR"/>
          </a:p>
        </p:txBody>
      </p:sp>
      <p:sp>
        <p:nvSpPr>
          <p:cNvPr id="1167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22A11-D729-4982-A1EE-F4671C202544}" type="slidenum">
              <a:rPr lang="fr-FR">
                <a:cs typeface="DejaVu Sans" pitchFamily="34" charset="0"/>
              </a:rPr>
              <a:pPr fontAlgn="base">
                <a:spcBef>
                  <a:spcPct val="0"/>
                </a:spcBef>
                <a:spcAft>
                  <a:spcPct val="0"/>
                </a:spcAft>
              </a:pPr>
              <a:t>37</a:t>
            </a:fld>
            <a:endParaRPr lang="fr-FR">
              <a:cs typeface="DejaVu Sans"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87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b="1" smtClean="0"/>
          </a:p>
          <a:p>
            <a:pPr>
              <a:spcBef>
                <a:spcPct val="0"/>
              </a:spcBef>
            </a:pPr>
            <a:r>
              <a:rPr lang="fr-FR" b="1" smtClean="0"/>
              <a:t> </a:t>
            </a:r>
            <a:r>
              <a:rPr lang="fr-FR" i="1" smtClean="0"/>
              <a:t>référence à l’arcticle En maternelle, penser l’évaluation comme un dispositif créateur d’événements Par M.-T. Zerbato-Poudou</a:t>
            </a:r>
          </a:p>
          <a:p>
            <a:pPr>
              <a:spcBef>
                <a:spcPct val="0"/>
              </a:spcBef>
              <a:buFontTx/>
              <a:buChar char="-"/>
            </a:pPr>
            <a:endParaRPr lang="fr-FR" smtClean="0"/>
          </a:p>
          <a:p>
            <a:pPr>
              <a:spcBef>
                <a:spcPct val="0"/>
              </a:spcBef>
            </a:pPr>
            <a:r>
              <a:rPr lang="fr-FR" smtClean="0"/>
              <a:t>Le problème es variantes affectives de l’apprentissage se pose, ici  En effet le désir d’apprendre est en étroite corrélation avec l’estime de soi.Le risque de ce type de système est une mise en doute de ses capacités de progrès et donc  </a:t>
            </a:r>
            <a:r>
              <a:rPr lang="fr-FR" u="sng" smtClean="0"/>
              <a:t>une atteinte à l’estime de soi.</a:t>
            </a:r>
          </a:p>
          <a:p>
            <a:pPr>
              <a:spcBef>
                <a:spcPct val="0"/>
              </a:spcBef>
            </a:pPr>
            <a:endParaRPr lang="fr-FR" smtClean="0"/>
          </a:p>
          <a:p>
            <a:pPr>
              <a:spcBef>
                <a:spcPct val="0"/>
              </a:spcBef>
            </a:pPr>
            <a:r>
              <a:rPr lang="fr-FR" smtClean="0"/>
              <a:t>Quelles appréciations de l’enseignant? BRAVO ENCORE ACQUIS DATE que les SMILEY VERT</a:t>
            </a:r>
          </a:p>
        </p:txBody>
      </p:sp>
      <p:sp>
        <p:nvSpPr>
          <p:cNvPr id="1187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D27F3-245F-437E-B316-EEAD18DC662D}" type="slidenum">
              <a:rPr lang="fr-FR">
                <a:cs typeface="DejaVu Sans" pitchFamily="34" charset="0"/>
              </a:rPr>
              <a:pPr fontAlgn="base">
                <a:spcBef>
                  <a:spcPct val="0"/>
                </a:spcBef>
                <a:spcAft>
                  <a:spcPct val="0"/>
                </a:spcAft>
              </a:pPr>
              <a:t>38</a:t>
            </a:fld>
            <a:endParaRPr lang="fr-FR">
              <a:cs typeface="DejaVu Sans"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08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lvl="2">
              <a:spcBef>
                <a:spcPct val="0"/>
              </a:spcBef>
            </a:pPr>
            <a:r>
              <a:rPr lang="fr-FR" smtClean="0"/>
              <a:t>Qu’est-ce que cela change pour l’enseignant(e)?</a:t>
            </a:r>
          </a:p>
          <a:p>
            <a:pPr marL="0" lvl="2">
              <a:spcBef>
                <a:spcPct val="0"/>
              </a:spcBef>
            </a:pPr>
            <a:r>
              <a:rPr lang="fr-FR" smtClean="0"/>
              <a:t>-un changement de posture de l’enseignant observateur </a:t>
            </a:r>
            <a:r>
              <a:rPr lang="fr-FR" b="1" smtClean="0"/>
              <a:t>guetteur de progrès</a:t>
            </a:r>
          </a:p>
          <a:p>
            <a:pPr>
              <a:spcBef>
                <a:spcPct val="0"/>
              </a:spcBef>
            </a:pPr>
            <a:r>
              <a:rPr lang="fr-FR" smtClean="0"/>
              <a:t>-Des nouveaux outils qui autorisent la prise de conscience par l’enfant de ses progrès </a:t>
            </a:r>
          </a:p>
          <a:p>
            <a:pPr>
              <a:spcBef>
                <a:spcPct val="0"/>
              </a:spcBef>
            </a:pPr>
            <a:r>
              <a:rPr lang="fr-FR" smtClean="0"/>
              <a:t>-Un changement de posture: autre façon de gérer la classe</a:t>
            </a:r>
          </a:p>
          <a:p>
            <a:pPr>
              <a:spcBef>
                <a:spcPct val="0"/>
              </a:spcBef>
            </a:pPr>
            <a:r>
              <a:rPr lang="fr-FR" smtClean="0"/>
              <a:t>-Un travail en équipe: cohérence</a:t>
            </a:r>
          </a:p>
          <a:p>
            <a:pPr>
              <a:spcBef>
                <a:spcPct val="0"/>
              </a:spcBef>
            </a:pPr>
            <a:r>
              <a:rPr lang="fr-FR" smtClean="0"/>
              <a:t>-Une communication explicite: pour faire comprendre les finalités de l’évaluation et faire évoluer les acquis culturels</a:t>
            </a:r>
            <a:r>
              <a:rPr lang="is-IS" smtClean="0"/>
              <a:t>…</a:t>
            </a:r>
          </a:p>
          <a:p>
            <a:pPr>
              <a:spcBef>
                <a:spcPct val="0"/>
              </a:spcBef>
            </a:pPr>
            <a:endParaRPr lang="is-IS" smtClean="0"/>
          </a:p>
          <a:p>
            <a:pPr>
              <a:spcBef>
                <a:spcPct val="0"/>
              </a:spcBef>
            </a:pPr>
            <a:r>
              <a:rPr lang="is-IS" smtClean="0"/>
              <a:t>Mais demander en équipe de transmettre à la circonscription le document élaboré.</a:t>
            </a:r>
          </a:p>
        </p:txBody>
      </p:sp>
      <p:sp>
        <p:nvSpPr>
          <p:cNvPr id="1208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B13FD2-1901-488F-B13B-B24AE9EFD228}" type="slidenum">
              <a:rPr lang="fr-FR">
                <a:cs typeface="DejaVu Sans" pitchFamily="34" charset="0"/>
              </a:rPr>
              <a:pPr fontAlgn="base">
                <a:spcBef>
                  <a:spcPct val="0"/>
                </a:spcBef>
                <a:spcAft>
                  <a:spcPct val="0"/>
                </a:spcAft>
              </a:pPr>
              <a:t>39</a:t>
            </a:fld>
            <a:endParaRPr lang="fr-FR">
              <a:cs typeface="DejaVu San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Post It</a:t>
            </a:r>
          </a:p>
          <a:p>
            <a:pPr>
              <a:spcBef>
                <a:spcPct val="0"/>
              </a:spcBef>
            </a:pPr>
            <a:r>
              <a:rPr lang="fr-FR" smtClean="0"/>
              <a:t>Fiche ressource 1 évaluation positive à la maternelle, groupe maternelle Jura</a:t>
            </a:r>
          </a:p>
          <a:p>
            <a:pPr>
              <a:spcBef>
                <a:spcPct val="0"/>
              </a:spcBef>
            </a:pPr>
            <a:endParaRPr lang="fr-FR" smtClean="0"/>
          </a:p>
        </p:txBody>
      </p:sp>
      <p:sp>
        <p:nvSpPr>
          <p:cNvPr id="552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FE566-2330-465E-9EF0-AF9EE2400712}" type="slidenum">
              <a:rPr lang="fr-FR">
                <a:cs typeface="DejaVu Sans" pitchFamily="34" charset="0"/>
              </a:rPr>
              <a:pPr fontAlgn="base">
                <a:spcBef>
                  <a:spcPct val="0"/>
                </a:spcBef>
                <a:spcAft>
                  <a:spcPct val="0"/>
                </a:spcAft>
              </a:pPr>
              <a:t>5</a:t>
            </a:fld>
            <a:endParaRPr lang="fr-FR">
              <a:cs typeface="DejaVu San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62500" lnSpcReduction="20000"/>
          </a:bodyPr>
          <a:lstStyle/>
          <a:p>
            <a:pPr fontAlgn="auto">
              <a:lnSpc>
                <a:spcPct val="120000"/>
              </a:lnSpc>
              <a:spcBef>
                <a:spcPts val="0"/>
              </a:spcBef>
              <a:spcAft>
                <a:spcPts val="0"/>
              </a:spcAft>
              <a:defRPr/>
            </a:pPr>
            <a:r>
              <a:rPr lang="fr-FR" sz="1400" smtClean="0"/>
              <a:t>Après la troisième écoute, un enfant demande </a:t>
            </a:r>
          </a:p>
          <a:p>
            <a:pPr fontAlgn="auto">
              <a:spcBef>
                <a:spcPts val="0"/>
              </a:spcBef>
              <a:spcAft>
                <a:spcPts val="0"/>
              </a:spcAft>
              <a:defRPr/>
            </a:pPr>
            <a:r>
              <a:rPr lang="fr-FR" sz="1400" smtClean="0"/>
              <a:t>E : « </a:t>
            </a:r>
            <a:r>
              <a:rPr lang="fr-FR" sz="1400" i="1" smtClean="0"/>
              <a:t>où il est le loup ?</a:t>
            </a:r>
            <a:r>
              <a:rPr lang="fr-FR" sz="1400" smtClean="0"/>
              <a:t> » Comment va réagir la maitresse????</a:t>
            </a:r>
            <a:endParaRPr lang="fr-FR" sz="1400" i="1" smtClean="0"/>
          </a:p>
          <a:p>
            <a:pPr fontAlgn="auto">
              <a:spcBef>
                <a:spcPts val="0"/>
              </a:spcBef>
              <a:spcAft>
                <a:spcPts val="0"/>
              </a:spcAft>
              <a:defRPr/>
            </a:pPr>
            <a:r>
              <a:rPr lang="fr-FR" sz="1400" smtClean="0"/>
              <a:t>M : </a:t>
            </a:r>
            <a:r>
              <a:rPr lang="fr-FR" sz="1400" i="1" smtClean="0"/>
              <a:t>tu dis quelque chose de bien intéressant</a:t>
            </a:r>
            <a:r>
              <a:rPr lang="fr-FR" sz="1400" smtClean="0"/>
              <a:t>.</a:t>
            </a:r>
            <a:r>
              <a:rPr lang="fr-FR" sz="1400" i="1" smtClean="0"/>
              <a:t> </a:t>
            </a:r>
            <a:r>
              <a:rPr lang="fr-FR" sz="1400" smtClean="0"/>
              <a:t>elle </a:t>
            </a:r>
            <a:r>
              <a:rPr lang="fr-FR" sz="1400" b="1" smtClean="0"/>
              <a:t>valorise</a:t>
            </a:r>
            <a:r>
              <a:rPr lang="fr-FR" sz="1400" smtClean="0"/>
              <a:t> </a:t>
            </a:r>
          </a:p>
          <a:p>
            <a:pPr fontAlgn="auto">
              <a:spcBef>
                <a:spcPts val="0"/>
              </a:spcBef>
              <a:spcAft>
                <a:spcPts val="0"/>
              </a:spcAft>
              <a:defRPr/>
            </a:pPr>
            <a:r>
              <a:rPr lang="fr-FR" sz="1400" smtClean="0"/>
              <a:t>Puis Elle </a:t>
            </a:r>
            <a:r>
              <a:rPr lang="fr-FR" sz="1400" b="1" smtClean="0"/>
              <a:t>interprète</a:t>
            </a:r>
            <a:r>
              <a:rPr lang="fr-FR" sz="1400" smtClean="0"/>
              <a:t>    « </a:t>
            </a:r>
            <a:r>
              <a:rPr lang="fr-FR" sz="1400" i="1" smtClean="0"/>
              <a:t>Je crois que tu as pensé à l’histoire des cochons et du loup quand j’ai chanté, c’est vrai qu’on l’a lue y’a pas longtemps</a:t>
            </a:r>
            <a:r>
              <a:rPr lang="fr-FR" sz="1400" smtClean="0"/>
              <a:t>. Enfin , elle </a:t>
            </a:r>
            <a:r>
              <a:rPr lang="fr-FR" sz="1400" b="1" smtClean="0"/>
              <a:t>pose l’écart </a:t>
            </a:r>
            <a:r>
              <a:rPr lang="fr-FR" sz="1400" smtClean="0"/>
              <a:t>« tu en es là , je vais te montrer la direction à prendre… »</a:t>
            </a:r>
          </a:p>
          <a:p>
            <a:pPr fontAlgn="auto">
              <a:spcBef>
                <a:spcPts val="0"/>
              </a:spcBef>
              <a:spcAft>
                <a:spcPts val="0"/>
              </a:spcAft>
              <a:defRPr/>
            </a:pPr>
            <a:r>
              <a:rPr lang="fr-FR" sz="1400" i="1" smtClean="0"/>
              <a:t>Mais dans cette chanson, on parle pas du loup, ça dit des choses rigolotes, un cochon qui pond des œufs, un cochon qui pond de l’or, c’est pas vraiment une histoire…</a:t>
            </a:r>
            <a:r>
              <a:rPr lang="fr-FR" sz="1400" smtClean="0"/>
              <a:t>.. »: il a entendu « cochon », il fait le lien avec l’histoire des trois petits cochons et il attend des nouvelles du loup. Son activité langagière est d’ordre cognitif et elle est pertinente</a:t>
            </a:r>
          </a:p>
          <a:p>
            <a:pPr fontAlgn="auto">
              <a:spcBef>
                <a:spcPts val="0"/>
              </a:spcBef>
              <a:spcAft>
                <a:spcPts val="0"/>
              </a:spcAft>
              <a:defRPr/>
            </a:pPr>
            <a:r>
              <a:rPr lang="fr-FR" sz="1400" smtClean="0"/>
              <a:t>Elle donne à l’enfant son </a:t>
            </a:r>
            <a:r>
              <a:rPr lang="fr-FR" sz="1400" b="1" smtClean="0"/>
              <a:t>interprétation</a:t>
            </a:r>
            <a:r>
              <a:rPr lang="fr-FR" sz="1400" smtClean="0"/>
              <a:t> , elle traduit la réflexion de l’enfant et les liens qu’il a construit. Elle</a:t>
            </a:r>
            <a:r>
              <a:rPr lang="fr-FR" sz="1400" b="1" smtClean="0"/>
              <a:t> remet</a:t>
            </a:r>
            <a:r>
              <a:rPr lang="fr-FR" sz="1400" smtClean="0"/>
              <a:t> l’enfant sur la bonne voie.</a:t>
            </a:r>
          </a:p>
          <a:p>
            <a:pPr fontAlgn="auto">
              <a:spcBef>
                <a:spcPts val="0"/>
              </a:spcBef>
              <a:spcAft>
                <a:spcPts val="0"/>
              </a:spcAft>
              <a:defRPr/>
            </a:pPr>
            <a:r>
              <a:rPr lang="fr-FR" sz="1400" smtClean="0"/>
              <a:t>La performance de cet enfant est un essai de construction culturelle : il met en lien ce qu’il entend et qui parle de cochons. Et l’adulte l’aide en lui expliquant que parfois c’est une histoire et parfois c’est une chanson.</a:t>
            </a:r>
          </a:p>
          <a:p>
            <a:pPr fontAlgn="auto">
              <a:spcBef>
                <a:spcPts val="0"/>
              </a:spcBef>
              <a:spcAft>
                <a:spcPts val="0"/>
              </a:spcAft>
              <a:defRPr/>
            </a:pPr>
            <a:r>
              <a:rPr lang="fr-FR" sz="1400" smtClean="0"/>
              <a:t> L’étayage de l’adulte consiste à lui montrer que ce qu’il fait est bien et à lui donner un nouvel élan de réponse. </a:t>
            </a:r>
            <a:r>
              <a:rPr lang="fr-FR" sz="1400" b="1" smtClean="0"/>
              <a:t>Interpréter c’est évaluer positivement une activité cognitive, c’est déceler en quoi un enfant montre où il en est par rapport aux objectifs visés à l’école. </a:t>
            </a:r>
            <a:r>
              <a:rPr lang="fr-FR" sz="1400" smtClean="0"/>
              <a:t>L’étape suivante ,au problème ainsi résolu ,sera pour l’enfant de le résoudre seul et donc</a:t>
            </a:r>
            <a:r>
              <a:rPr lang="fr-FR" sz="1400" b="1" smtClean="0"/>
              <a:t> apprendre.</a:t>
            </a:r>
          </a:p>
          <a:p>
            <a:pPr fontAlgn="auto">
              <a:spcBef>
                <a:spcPts val="0"/>
              </a:spcBef>
              <a:spcAft>
                <a:spcPts val="0"/>
              </a:spcAft>
              <a:defRPr/>
            </a:pPr>
            <a:r>
              <a:rPr lang="fr-FR" sz="1400" smtClean="0"/>
              <a:t>Tous enseignants nous interprétons, sans le savoir c’est </a:t>
            </a:r>
            <a:r>
              <a:rPr lang="fr-FR" sz="1400" b="1" smtClean="0"/>
              <a:t>un réel pouvoir </a:t>
            </a:r>
            <a:r>
              <a:rPr lang="fr-FR" sz="1400" smtClean="0"/>
              <a:t>qui permet</a:t>
            </a:r>
          </a:p>
          <a:p>
            <a:pPr fontAlgn="auto">
              <a:spcBef>
                <a:spcPts val="0"/>
              </a:spcBef>
              <a:spcAft>
                <a:spcPts val="0"/>
              </a:spcAft>
              <a:buFontTx/>
              <a:buChar char="-"/>
              <a:defRPr/>
            </a:pPr>
            <a:r>
              <a:rPr lang="fr-FR" sz="1400" smtClean="0"/>
              <a:t>d’obtenir des résultats </a:t>
            </a:r>
          </a:p>
          <a:p>
            <a:pPr fontAlgn="auto">
              <a:spcBef>
                <a:spcPts val="0"/>
              </a:spcBef>
              <a:spcAft>
                <a:spcPts val="0"/>
              </a:spcAft>
              <a:buFontTx/>
              <a:buChar char="-"/>
              <a:defRPr/>
            </a:pPr>
            <a:r>
              <a:rPr lang="fr-FR" sz="1400" smtClean="0"/>
              <a:t>se caler sur la ZPA</a:t>
            </a:r>
          </a:p>
          <a:p>
            <a:pPr fontAlgn="auto">
              <a:spcBef>
                <a:spcPts val="0"/>
              </a:spcBef>
              <a:spcAft>
                <a:spcPts val="0"/>
              </a:spcAft>
              <a:defRPr/>
            </a:pPr>
            <a:endParaRPr lang="fr-FR" sz="1400" smtClean="0"/>
          </a:p>
          <a:p>
            <a:pPr fontAlgn="auto">
              <a:spcBef>
                <a:spcPts val="0"/>
              </a:spcBef>
              <a:spcAft>
                <a:spcPts val="0"/>
              </a:spcAft>
              <a:defRPr/>
            </a:pPr>
            <a:r>
              <a:rPr lang="fr-FR" sz="1400" smtClean="0"/>
              <a:t> On voit dans l ‘exemple que L’erreur permet à l’enseignant de comprendre les stratégies des élèves de part l’analyse faite (A FLORIN)</a:t>
            </a:r>
          </a:p>
          <a:p>
            <a:pPr fontAlgn="auto">
              <a:spcBef>
                <a:spcPts val="0"/>
              </a:spcBef>
              <a:spcAft>
                <a:spcPts val="0"/>
              </a:spcAft>
              <a:defRPr/>
            </a:pPr>
            <a:r>
              <a:rPr lang="fr-FR" sz="1400" smtClean="0"/>
              <a:t>Le statut positif de l’erreur fait l’unanimité dans le cadre d’une évaluation positive. « </a:t>
            </a:r>
            <a:r>
              <a:rPr lang="fr-FR" sz="1400" b="1" smtClean="0"/>
              <a:t>C’est juste</a:t>
            </a:r>
            <a:r>
              <a:rPr lang="fr-FR" sz="1400" smtClean="0"/>
              <a:t>? Tant mieux! ça fait plaisir ça encourage… </a:t>
            </a:r>
            <a:r>
              <a:rPr lang="fr-FR" sz="1400" b="1" smtClean="0"/>
              <a:t>C’est faux</a:t>
            </a:r>
            <a:r>
              <a:rPr lang="fr-FR" sz="1400" smtClean="0"/>
              <a:t>? Tant mieux! On construit sur l’erreur. Notre savoir va progresser! »L’erreur est le support de l'apprentissage( BRUNEL MERCIER </a:t>
            </a:r>
            <a:r>
              <a:rPr lang="fr-FR" sz="1400" b="1" smtClean="0"/>
              <a:t>) </a:t>
            </a:r>
            <a:r>
              <a:rPr lang="fr-FR" sz="1400" smtClean="0"/>
              <a:t>Les interprétations ( </a:t>
            </a:r>
            <a:r>
              <a:rPr lang="fr-FR" sz="1400" err="1" smtClean="0"/>
              <a:t>feed-backs</a:t>
            </a:r>
            <a:r>
              <a:rPr lang="fr-FR" sz="1400" smtClean="0"/>
              <a:t>) sont d'autant plus efficaces que:</a:t>
            </a:r>
          </a:p>
          <a:p>
            <a:pPr fontAlgn="auto">
              <a:spcBef>
                <a:spcPts val="0"/>
              </a:spcBef>
              <a:spcAft>
                <a:spcPts val="0"/>
              </a:spcAft>
              <a:defRPr/>
            </a:pPr>
            <a:r>
              <a:rPr lang="fr-FR" sz="1400" smtClean="0"/>
              <a:t>Ils sont sollicités par l'élève en cours d'apprentissage </a:t>
            </a:r>
            <a:r>
              <a:rPr lang="fr-FR" sz="1400" i="1" smtClean="0"/>
              <a:t>plus on est proche de l’action plus l’explication correspondra aux besoins</a:t>
            </a:r>
          </a:p>
          <a:p>
            <a:pPr fontAlgn="auto">
              <a:spcBef>
                <a:spcPts val="0"/>
              </a:spcBef>
              <a:spcAft>
                <a:spcPts val="0"/>
              </a:spcAft>
              <a:defRPr/>
            </a:pPr>
            <a:r>
              <a:rPr lang="fr-FR" sz="1400" smtClean="0"/>
              <a:t>Ils ne visent pas à corriger l'erreur mais à faire comprendre l'origine</a:t>
            </a:r>
          </a:p>
          <a:p>
            <a:pPr fontAlgn="auto">
              <a:spcBef>
                <a:spcPts val="0"/>
              </a:spcBef>
              <a:spcAft>
                <a:spcPts val="0"/>
              </a:spcAft>
              <a:defRPr/>
            </a:pPr>
            <a:r>
              <a:rPr lang="fr-FR" sz="1400" smtClean="0"/>
              <a:t>Ils aident l'élève à développer une stratégie pour résoudre la tâche</a:t>
            </a:r>
          </a:p>
          <a:p>
            <a:pPr fontAlgn="auto">
              <a:spcBef>
                <a:spcPts val="0"/>
              </a:spcBef>
              <a:spcAft>
                <a:spcPts val="0"/>
              </a:spcAft>
              <a:defRPr/>
            </a:pPr>
            <a:r>
              <a:rPr lang="fr-FR" sz="1400" smtClean="0"/>
              <a:t>Ils permettent à l'élève conserver le sens de ce qu'il est en train de faire</a:t>
            </a:r>
          </a:p>
          <a:p>
            <a:pPr fontAlgn="auto">
              <a:spcBef>
                <a:spcPts val="0"/>
              </a:spcBef>
              <a:spcAft>
                <a:spcPts val="0"/>
              </a:spcAft>
              <a:defRPr/>
            </a:pPr>
            <a:endParaRPr lang="fr-FR" sz="1400" smtClean="0"/>
          </a:p>
          <a:p>
            <a:pPr fontAlgn="auto">
              <a:spcBef>
                <a:spcPts val="0"/>
              </a:spcBef>
              <a:spcAft>
                <a:spcPts val="0"/>
              </a:spcAft>
              <a:defRPr/>
            </a:pPr>
            <a:endParaRPr lang="fr-FR" sz="1400"/>
          </a:p>
        </p:txBody>
      </p:sp>
      <p:sp>
        <p:nvSpPr>
          <p:cNvPr id="624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B9F9FA-F11B-4710-8E6E-7CFC3BD66681}" type="slidenum">
              <a:rPr lang="fr-FR">
                <a:cs typeface="DejaVu Sans" pitchFamily="34" charset="0"/>
              </a:rPr>
              <a:pPr fontAlgn="base">
                <a:spcBef>
                  <a:spcPct val="0"/>
                </a:spcBef>
                <a:spcAft>
                  <a:spcPct val="0"/>
                </a:spcAft>
              </a:pPr>
              <a:t>7</a:t>
            </a:fld>
            <a:endParaRPr lang="fr-FR">
              <a:cs typeface="DejaVu San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92500" lnSpcReduction="10000"/>
          </a:bodyPr>
          <a:lstStyle/>
          <a:p>
            <a:pPr fontAlgn="auto">
              <a:spcBef>
                <a:spcPts val="0"/>
              </a:spcBef>
              <a:spcAft>
                <a:spcPts val="0"/>
              </a:spcAft>
              <a:defRPr/>
            </a:pPr>
            <a:r>
              <a:rPr lang="fr-FR" sz="1400" b="1" smtClean="0"/>
              <a:t>Valoriser Interpréter Poser l’écart M BRIGAUDIOT</a:t>
            </a:r>
          </a:p>
          <a:p>
            <a:pPr fontAlgn="auto">
              <a:spcBef>
                <a:spcPts val="0"/>
              </a:spcBef>
              <a:spcAft>
                <a:spcPts val="0"/>
              </a:spcAft>
              <a:defRPr/>
            </a:pPr>
            <a:r>
              <a:rPr lang="fr-FR" sz="1400" smtClean="0"/>
              <a:t>Interpréter ou trouver le sens caché derrière les choses: cette vision est étroitement liée au statut attribué à l'erreur. Pourquoi tu t'es trompé? Comment corriger? Les interprétations consistent à aller au-delà des apparences, à transformer un fait. </a:t>
            </a:r>
          </a:p>
          <a:p>
            <a:pPr fontAlgn="auto">
              <a:spcBef>
                <a:spcPts val="0"/>
              </a:spcBef>
              <a:spcAft>
                <a:spcPts val="0"/>
              </a:spcAft>
              <a:defRPr/>
            </a:pPr>
            <a:endParaRPr lang="fr-FR" sz="1400" smtClean="0"/>
          </a:p>
          <a:p>
            <a:pPr fontAlgn="auto">
              <a:spcBef>
                <a:spcPts val="0"/>
              </a:spcBef>
              <a:spcAft>
                <a:spcPts val="0"/>
              </a:spcAft>
              <a:defRPr/>
            </a:pPr>
            <a:r>
              <a:rPr lang="fr-FR" sz="1400" smtClean="0"/>
              <a:t>Je vous propose une situation de classe en PS à interpréter</a:t>
            </a:r>
          </a:p>
          <a:p>
            <a:pPr fontAlgn="auto">
              <a:spcBef>
                <a:spcPts val="0"/>
              </a:spcBef>
              <a:spcAft>
                <a:spcPts val="0"/>
              </a:spcAft>
              <a:defRPr/>
            </a:pPr>
            <a:r>
              <a:rPr lang="fr-FR" sz="1400" smtClean="0"/>
              <a:t>Depuis plusieurs jours, la maitresse apprend aux enfants des comptines différentes .Certaines sont apportées par les enfants, d’autres par elle ou par d’autres adultes de l’école, ATSEM et maitresses. Elle vient de chantonner :</a:t>
            </a:r>
          </a:p>
          <a:p>
            <a:pPr fontAlgn="auto">
              <a:lnSpc>
                <a:spcPct val="120000"/>
              </a:lnSpc>
              <a:spcBef>
                <a:spcPts val="0"/>
              </a:spcBef>
              <a:spcAft>
                <a:spcPts val="0"/>
              </a:spcAft>
              <a:defRPr/>
            </a:pPr>
            <a:r>
              <a:rPr lang="fr-FR" sz="1400" smtClean="0"/>
              <a:t>« </a:t>
            </a:r>
            <a:r>
              <a:rPr lang="fr-FR" sz="1400" i="1" smtClean="0"/>
              <a:t>Un petit cochon,</a:t>
            </a:r>
          </a:p>
          <a:p>
            <a:pPr fontAlgn="auto">
              <a:lnSpc>
                <a:spcPct val="120000"/>
              </a:lnSpc>
              <a:spcBef>
                <a:spcPts val="0"/>
              </a:spcBef>
              <a:spcAft>
                <a:spcPts val="0"/>
              </a:spcAft>
              <a:defRPr/>
            </a:pPr>
            <a:r>
              <a:rPr lang="fr-FR" sz="1400" i="1" smtClean="0"/>
              <a:t>pendu au plafond,</a:t>
            </a:r>
          </a:p>
          <a:p>
            <a:pPr fontAlgn="auto">
              <a:lnSpc>
                <a:spcPct val="120000"/>
              </a:lnSpc>
              <a:spcBef>
                <a:spcPts val="0"/>
              </a:spcBef>
              <a:spcAft>
                <a:spcPts val="0"/>
              </a:spcAft>
              <a:defRPr/>
            </a:pPr>
            <a:r>
              <a:rPr lang="fr-FR" sz="1400" i="1" smtClean="0"/>
              <a:t> tirez lui la queue,</a:t>
            </a:r>
          </a:p>
          <a:p>
            <a:pPr fontAlgn="auto">
              <a:lnSpc>
                <a:spcPct val="120000"/>
              </a:lnSpc>
              <a:spcBef>
                <a:spcPts val="0"/>
              </a:spcBef>
              <a:spcAft>
                <a:spcPts val="0"/>
              </a:spcAft>
              <a:defRPr/>
            </a:pPr>
            <a:r>
              <a:rPr lang="fr-FR" sz="1400" i="1" smtClean="0"/>
              <a:t> il pondra des œufs, </a:t>
            </a:r>
          </a:p>
          <a:p>
            <a:pPr fontAlgn="auto">
              <a:lnSpc>
                <a:spcPct val="120000"/>
              </a:lnSpc>
              <a:spcBef>
                <a:spcPts val="0"/>
              </a:spcBef>
              <a:spcAft>
                <a:spcPts val="0"/>
              </a:spcAft>
              <a:defRPr/>
            </a:pPr>
            <a:r>
              <a:rPr lang="fr-FR" sz="1400" i="1" smtClean="0"/>
              <a:t> tirez-lui plus fort, </a:t>
            </a:r>
          </a:p>
          <a:p>
            <a:pPr fontAlgn="auto">
              <a:lnSpc>
                <a:spcPct val="120000"/>
              </a:lnSpc>
              <a:spcBef>
                <a:spcPts val="0"/>
              </a:spcBef>
              <a:spcAft>
                <a:spcPts val="0"/>
              </a:spcAft>
              <a:defRPr/>
            </a:pPr>
            <a:r>
              <a:rPr lang="fr-FR" sz="1400" i="1" smtClean="0"/>
              <a:t> il pondra de l’or, </a:t>
            </a:r>
          </a:p>
          <a:p>
            <a:pPr fontAlgn="auto">
              <a:lnSpc>
                <a:spcPct val="120000"/>
              </a:lnSpc>
              <a:spcBef>
                <a:spcPts val="0"/>
              </a:spcBef>
              <a:spcAft>
                <a:spcPts val="0"/>
              </a:spcAft>
              <a:defRPr/>
            </a:pPr>
            <a:r>
              <a:rPr lang="fr-FR" sz="1400" i="1" smtClean="0"/>
              <a:t> combien en veux-tu ?</a:t>
            </a:r>
            <a:r>
              <a:rPr lang="fr-FR" sz="1400" smtClean="0"/>
              <a:t> »</a:t>
            </a:r>
          </a:p>
          <a:p>
            <a:pPr fontAlgn="auto">
              <a:lnSpc>
                <a:spcPct val="120000"/>
              </a:lnSpc>
              <a:spcBef>
                <a:spcPts val="0"/>
              </a:spcBef>
              <a:spcAft>
                <a:spcPts val="0"/>
              </a:spcAft>
              <a:defRPr/>
            </a:pPr>
            <a:r>
              <a:rPr lang="fr-FR" sz="1400" smtClean="0"/>
              <a:t>Après la troisième écoute, un enfant demande </a:t>
            </a:r>
          </a:p>
          <a:p>
            <a:pPr fontAlgn="auto">
              <a:spcBef>
                <a:spcPts val="0"/>
              </a:spcBef>
              <a:spcAft>
                <a:spcPts val="0"/>
              </a:spcAft>
              <a:defRPr/>
            </a:pPr>
            <a:r>
              <a:rPr lang="fr-FR" sz="1400" smtClean="0"/>
              <a:t>E : « où il est le loup ? » Comment va réagir la maitresse????</a:t>
            </a:r>
          </a:p>
          <a:p>
            <a:pPr fontAlgn="auto">
              <a:spcBef>
                <a:spcPts val="0"/>
              </a:spcBef>
              <a:spcAft>
                <a:spcPts val="0"/>
              </a:spcAft>
              <a:defRPr/>
            </a:pPr>
            <a:endParaRPr lang="fr-FR" sz="1400" smtClean="0"/>
          </a:p>
          <a:p>
            <a:pPr fontAlgn="auto">
              <a:spcBef>
                <a:spcPts val="0"/>
              </a:spcBef>
              <a:spcAft>
                <a:spcPts val="0"/>
              </a:spcAft>
              <a:defRPr/>
            </a:pPr>
            <a:endParaRPr lang="fr-FR" sz="1400" smtClean="0"/>
          </a:p>
          <a:p>
            <a:pPr fontAlgn="auto">
              <a:spcBef>
                <a:spcPts val="0"/>
              </a:spcBef>
              <a:spcAft>
                <a:spcPts val="0"/>
              </a:spcAft>
              <a:defRPr/>
            </a:pPr>
            <a:endParaRPr lang="fr-FR" sz="1400"/>
          </a:p>
        </p:txBody>
      </p:sp>
      <p:sp>
        <p:nvSpPr>
          <p:cNvPr id="604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2588E-53FC-4CD2-9A43-CADED4D876D2}" type="slidenum">
              <a:rPr lang="fr-FR">
                <a:cs typeface="DejaVu Sans" pitchFamily="34" charset="0"/>
              </a:rPr>
              <a:pPr fontAlgn="base">
                <a:spcBef>
                  <a:spcPct val="0"/>
                </a:spcBef>
                <a:spcAft>
                  <a:spcPct val="0"/>
                </a:spcAft>
              </a:pPr>
              <a:t>8</a:t>
            </a:fld>
            <a:endParaRPr lang="fr-FR">
              <a:cs typeface="DejaVu San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65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b="1" smtClean="0"/>
              <a:t> (du point de vue de l’élève)…faire des progrès ou être en réussite</a:t>
            </a:r>
            <a:r>
              <a:rPr lang="fr-FR" smtClean="0"/>
              <a:t/>
            </a:r>
            <a:br>
              <a:rPr lang="fr-FR" smtClean="0"/>
            </a:br>
            <a:endParaRPr lang="fr-FR" smtClean="0"/>
          </a:p>
          <a:p>
            <a:pPr>
              <a:spcBef>
                <a:spcPct val="0"/>
              </a:spcBef>
            </a:pPr>
            <a:r>
              <a:rPr lang="fr-FR" sz="1400" smtClean="0"/>
              <a:t>Pour réussir il faut avoir dépassé des obstacles , passé des étapes ( 4 = nombre n’est pas définitif ) avoir progressé </a:t>
            </a:r>
          </a:p>
          <a:p>
            <a:pPr>
              <a:spcBef>
                <a:spcPct val="0"/>
              </a:spcBef>
            </a:pPr>
            <a:r>
              <a:rPr lang="fr-FR" sz="1400" u="sng" smtClean="0"/>
              <a:t>Collier de perle  MS </a:t>
            </a:r>
            <a:r>
              <a:rPr lang="fr-FR" sz="1400" smtClean="0"/>
              <a:t>*assurer une bonne relation occulo-manuelle sur  un axe mou </a:t>
            </a:r>
          </a:p>
          <a:p>
            <a:pPr>
              <a:spcBef>
                <a:spcPct val="0"/>
              </a:spcBef>
            </a:pPr>
            <a:r>
              <a:rPr lang="fr-FR" sz="1400" b="1" smtClean="0"/>
              <a:t>	sur la transversalité: remplir vider verser</a:t>
            </a:r>
            <a:r>
              <a:rPr lang="fr-FR" sz="1400" smtClean="0"/>
              <a:t> </a:t>
            </a:r>
            <a:r>
              <a:rPr lang="fr-FR" sz="1400" b="1" smtClean="0"/>
              <a:t>encastrer clipper emboîter</a:t>
            </a:r>
            <a:r>
              <a:rPr lang="fr-FR" sz="1400" smtClean="0"/>
              <a:t> </a:t>
            </a:r>
            <a:r>
              <a:rPr lang="fr-FR" sz="1400" b="1" smtClean="0"/>
              <a:t>visser dévisser tourner</a:t>
            </a:r>
            <a:r>
              <a:rPr lang="fr-FR" sz="1400" smtClean="0"/>
              <a:t> </a:t>
            </a:r>
            <a:r>
              <a:rPr lang="fr-FR" sz="1400" b="1" smtClean="0"/>
              <a:t>modeler (rouler, aplatir, serrer, presser)</a:t>
            </a:r>
            <a:r>
              <a:rPr lang="fr-FR" sz="1400" smtClean="0"/>
              <a:t> </a:t>
            </a:r>
            <a:r>
              <a:rPr lang="fr-FR" sz="1400" b="1" smtClean="0"/>
              <a:t>imprimer tamponner </a:t>
            </a:r>
            <a:r>
              <a:rPr lang="fr-FR" sz="1400" smtClean="0"/>
              <a:t> </a:t>
            </a:r>
            <a:r>
              <a:rPr lang="fr-FR" sz="1400" b="1" smtClean="0"/>
              <a:t>déchirer détacher</a:t>
            </a:r>
            <a:r>
              <a:rPr lang="fr-FR" sz="1400" smtClean="0"/>
              <a:t> </a:t>
            </a:r>
          </a:p>
          <a:p>
            <a:pPr>
              <a:spcBef>
                <a:spcPct val="0"/>
              </a:spcBef>
            </a:pPr>
            <a:r>
              <a:rPr lang="fr-FR" sz="1400" smtClean="0"/>
              <a:t>	</a:t>
            </a:r>
            <a:r>
              <a:rPr lang="fr-FR" sz="1400" b="1" smtClean="0"/>
              <a:t>sur la même situation sur  les variables matériel </a:t>
            </a:r>
            <a:r>
              <a:rPr lang="fr-FR" sz="1400" smtClean="0"/>
              <a:t>axe fixe dimension des perles </a:t>
            </a:r>
          </a:p>
          <a:p>
            <a:pPr>
              <a:spcBef>
                <a:spcPct val="0"/>
              </a:spcBef>
            </a:pPr>
            <a:r>
              <a:rPr lang="fr-FR" sz="1400" smtClean="0"/>
              <a:t>Le progrès est une avancée , une étape indispensable qui permet de  conduire à la réussite</a:t>
            </a:r>
          </a:p>
          <a:p>
            <a:pPr>
              <a:spcBef>
                <a:spcPct val="0"/>
              </a:spcBef>
            </a:pPr>
            <a:r>
              <a:rPr lang="fr-FR" sz="1400" smtClean="0"/>
              <a:t>Pour progresser il faut des repères: </a:t>
            </a:r>
          </a:p>
          <a:p>
            <a:pPr>
              <a:spcBef>
                <a:spcPct val="0"/>
              </a:spcBef>
            </a:pPr>
            <a:r>
              <a:rPr lang="fr-FR" sz="1400" smtClean="0"/>
              <a:t>Ce que je ne sais pas faire (d’où je pars, où je suis)</a:t>
            </a:r>
          </a:p>
          <a:p>
            <a:pPr>
              <a:spcBef>
                <a:spcPct val="0"/>
              </a:spcBef>
            </a:pPr>
            <a:r>
              <a:rPr lang="fr-FR" sz="1400" smtClean="0"/>
              <a:t>Ce que je dois savoir faire (où je vais) et pouvoir signifier à la fin de l’apprentissage ce qu’i  sait (ce que j’ai appris)</a:t>
            </a:r>
          </a:p>
          <a:p>
            <a:pPr>
              <a:spcBef>
                <a:spcPct val="0"/>
              </a:spcBef>
            </a:pPr>
            <a:endParaRPr lang="fr-FR" sz="1400" smtClean="0"/>
          </a:p>
          <a:p>
            <a:pPr>
              <a:spcBef>
                <a:spcPct val="0"/>
              </a:spcBef>
            </a:pPr>
            <a:endParaRPr lang="fr-FR" sz="1400" smtClean="0"/>
          </a:p>
          <a:p>
            <a:pPr>
              <a:spcBef>
                <a:spcPct val="0"/>
              </a:spcBef>
            </a:pPr>
            <a:r>
              <a:rPr lang="fr-FR" sz="1400" smtClean="0"/>
              <a:t>Mais aussi l’enseignant doit rendre l’apprentissage lisible, l’enfant doit :</a:t>
            </a:r>
          </a:p>
          <a:p>
            <a:pPr>
              <a:spcBef>
                <a:spcPct val="0"/>
              </a:spcBef>
            </a:pPr>
            <a:r>
              <a:rPr lang="fr-FR" sz="1400" smtClean="0"/>
              <a:t>Connaitre les enjeux de l’apprentissage (je vais apprendre à…)</a:t>
            </a:r>
          </a:p>
          <a:p>
            <a:pPr>
              <a:spcBef>
                <a:spcPct val="0"/>
              </a:spcBef>
            </a:pPr>
            <a:r>
              <a:rPr lang="fr-FR" sz="1400" smtClean="0"/>
              <a:t>Connaitre le contrat didactique (ce que je vais faire, ce que le dois faire pour réussir, comment je saurai que j’ai réussi</a:t>
            </a:r>
          </a:p>
          <a:p>
            <a:pPr>
              <a:spcBef>
                <a:spcPct val="0"/>
              </a:spcBef>
            </a:pPr>
            <a:endParaRPr lang="fr-FR" sz="1400" smtClean="0"/>
          </a:p>
        </p:txBody>
      </p:sp>
      <p:sp>
        <p:nvSpPr>
          <p:cNvPr id="665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C9F77-4C54-4AE2-8CF3-5583511D39A6}" type="slidenum">
              <a:rPr lang="fr-FR">
                <a:cs typeface="DejaVu Sans" pitchFamily="34" charset="0"/>
              </a:rPr>
              <a:pPr fontAlgn="base">
                <a:spcBef>
                  <a:spcPct val="0"/>
                </a:spcBef>
                <a:spcAft>
                  <a:spcPct val="0"/>
                </a:spcAft>
              </a:pPr>
              <a:t>9</a:t>
            </a:fld>
            <a:endParaRPr lang="fr-FR">
              <a:cs typeface="DejaVu San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u="sng" smtClean="0"/>
              <a:t>le deuxième axe d’une évaluation positive</a:t>
            </a:r>
          </a:p>
          <a:p>
            <a:pPr fontAlgn="auto">
              <a:spcBef>
                <a:spcPts val="0"/>
              </a:spcBef>
              <a:spcAft>
                <a:spcPts val="0"/>
              </a:spcAft>
              <a:defRPr/>
            </a:pPr>
            <a:r>
              <a:rPr lang="fr-FR" smtClean="0"/>
              <a:t> L’observation sera la modalité privilégiée pour évaluer.  </a:t>
            </a:r>
            <a:r>
              <a:rPr lang="fr-FR" b="1" smtClean="0"/>
              <a:t>Observer, c’est porter un regard et être attentif à l’enfant</a:t>
            </a:r>
            <a:r>
              <a:rPr lang="fr-FR" smtClean="0"/>
              <a:t>.  </a:t>
            </a:r>
            <a:r>
              <a:rPr lang="fr-FR" b="1" smtClean="0"/>
              <a:t>Observer et être à l’écoute</a:t>
            </a:r>
            <a:r>
              <a:rPr lang="fr-FR" smtClean="0"/>
              <a:t>.</a:t>
            </a:r>
          </a:p>
          <a:p>
            <a:pPr fontAlgn="auto">
              <a:spcBef>
                <a:spcPts val="0"/>
              </a:spcBef>
              <a:spcAft>
                <a:spcPts val="0"/>
              </a:spcAft>
              <a:defRPr/>
            </a:pPr>
            <a:r>
              <a:rPr lang="fr-FR" smtClean="0"/>
              <a:t>La référence, c’est l’</a:t>
            </a:r>
            <a:r>
              <a:rPr lang="fr-FR" b="1" smtClean="0"/>
              <a:t>enfant</a:t>
            </a:r>
            <a:r>
              <a:rPr lang="fr-FR" smtClean="0"/>
              <a:t> puisqu’on observe ses réussite en fonction de ce qu’il est capable de faire en fonction de son niveau de développement.</a:t>
            </a:r>
          </a:p>
          <a:p>
            <a:pPr fontAlgn="auto">
              <a:spcBef>
                <a:spcPts val="0"/>
              </a:spcBef>
              <a:spcAft>
                <a:spcPts val="0"/>
              </a:spcAft>
              <a:defRPr/>
            </a:pPr>
            <a:r>
              <a:rPr lang="fr-FR" smtClean="0"/>
              <a:t>L’enseignant va être un </a:t>
            </a:r>
            <a:r>
              <a:rPr lang="fr-FR" u="sng" smtClean="0"/>
              <a:t>guetteur des progrès de l’enfant (VB)mp4</a:t>
            </a:r>
          </a:p>
          <a:p>
            <a:pPr fontAlgn="auto">
              <a:spcBef>
                <a:spcPts val="0"/>
              </a:spcBef>
              <a:spcAft>
                <a:spcPts val="0"/>
              </a:spcAft>
              <a:defRPr/>
            </a:pPr>
            <a:endParaRPr lang="fr-FR" smtClean="0"/>
          </a:p>
          <a:p>
            <a:pPr fontAlgn="auto">
              <a:spcBef>
                <a:spcPts val="0"/>
              </a:spcBef>
              <a:spcAft>
                <a:spcPts val="0"/>
              </a:spcAft>
              <a:defRPr/>
            </a:pPr>
            <a:r>
              <a:rPr lang="fr-FR" smtClean="0"/>
              <a:t>On se situe dans un modèle de l’évaluation où on n’évalue pas la performance mais où on va privilégier les procédures Faire comprendre, étayer, soutenir l’autorégulation/ impliquer l’élève dans l’autoévaluation pour qu’ils comprennent ce qui n’est pas réussi : dialogue avec l’élève.. Et c’est en s’appuyant sur l’observation qu’on pourra travailler dans cet objectif d’analyse des procédures</a:t>
            </a:r>
          </a:p>
          <a:p>
            <a:pPr fontAlgn="auto">
              <a:spcBef>
                <a:spcPts val="0"/>
              </a:spcBef>
              <a:spcAft>
                <a:spcPts val="0"/>
              </a:spcAft>
              <a:defRPr/>
            </a:pPr>
            <a:endParaRPr lang="fr-FR" smtClean="0"/>
          </a:p>
          <a:p>
            <a:pPr fontAlgn="auto">
              <a:spcBef>
                <a:spcPts val="0"/>
              </a:spcBef>
              <a:spcAft>
                <a:spcPts val="0"/>
              </a:spcAft>
              <a:defRPr/>
            </a:pPr>
            <a:r>
              <a:rPr lang="fr-FR" sz="900" smtClean="0"/>
              <a:t>3 visions:</a:t>
            </a:r>
          </a:p>
          <a:p>
            <a:pPr fontAlgn="auto">
              <a:spcBef>
                <a:spcPts val="0"/>
              </a:spcBef>
              <a:spcAft>
                <a:spcPts val="0"/>
              </a:spcAft>
              <a:defRPr/>
            </a:pPr>
            <a:r>
              <a:rPr lang="fr-FR" sz="900" b="1" smtClean="0"/>
              <a:t>Vision normative</a:t>
            </a:r>
            <a:r>
              <a:rPr lang="fr-FR" sz="900" smtClean="0"/>
              <a:t> de l’écart aux attendus : (évaluation certificative, normative)</a:t>
            </a:r>
          </a:p>
          <a:p>
            <a:pPr fontAlgn="auto">
              <a:spcBef>
                <a:spcPts val="0"/>
              </a:spcBef>
              <a:spcAft>
                <a:spcPts val="0"/>
              </a:spcAft>
              <a:defRPr/>
            </a:pPr>
            <a:r>
              <a:rPr lang="fr-FR" sz="900" smtClean="0">
                <a:sym typeface="Wingdings" charset="2"/>
              </a:rPr>
              <a:t></a:t>
            </a:r>
            <a:r>
              <a:rPr lang="fr-FR" sz="900" smtClean="0"/>
              <a:t>Constater (décréter) un écart, certifier</a:t>
            </a:r>
          </a:p>
          <a:p>
            <a:pPr fontAlgn="auto">
              <a:spcBef>
                <a:spcPts val="0"/>
              </a:spcBef>
              <a:spcAft>
                <a:spcPts val="0"/>
              </a:spcAft>
              <a:defRPr/>
            </a:pPr>
            <a:r>
              <a:rPr lang="fr-FR" sz="900" b="1" smtClean="0"/>
              <a:t>Vision rationnelle </a:t>
            </a:r>
            <a:r>
              <a:rPr lang="fr-FR" sz="900" smtClean="0"/>
              <a:t>du couplage but/moyen : </a:t>
            </a:r>
          </a:p>
          <a:p>
            <a:pPr marL="171450" indent="-171450" fontAlgn="auto">
              <a:spcBef>
                <a:spcPts val="0"/>
              </a:spcBef>
              <a:spcAft>
                <a:spcPts val="0"/>
              </a:spcAft>
              <a:buFont typeface="Wingdings" charset="2"/>
              <a:buChar char="à"/>
              <a:defRPr/>
            </a:pPr>
            <a:r>
              <a:rPr lang="fr-FR" sz="900" smtClean="0"/>
              <a:t>Constater les non acquis, comprendre les erreurs ; ajuster les moyens (rétroaction ; expliquer, remédier) : erreurs sur lesquelles j’adapte et je régule mes apprentissages</a:t>
            </a:r>
          </a:p>
          <a:p>
            <a:pPr fontAlgn="auto">
              <a:spcBef>
                <a:spcPts val="0"/>
              </a:spcBef>
              <a:spcAft>
                <a:spcPts val="0"/>
              </a:spcAft>
              <a:defRPr/>
            </a:pPr>
            <a:r>
              <a:rPr lang="fr-FR" sz="900" b="1" smtClean="0"/>
              <a:t>Vision herméneutique: on n’évalue pas la performance mais les procédures</a:t>
            </a:r>
          </a:p>
          <a:p>
            <a:pPr fontAlgn="auto">
              <a:spcBef>
                <a:spcPts val="0"/>
              </a:spcBef>
              <a:spcAft>
                <a:spcPts val="0"/>
              </a:spcAft>
              <a:defRPr/>
            </a:pPr>
            <a:r>
              <a:rPr lang="fr-FR" sz="900" smtClean="0">
                <a:sym typeface="Wingdings" charset="2"/>
              </a:rPr>
              <a:t></a:t>
            </a:r>
            <a:r>
              <a:rPr lang="fr-FR" sz="900" smtClean="0"/>
              <a:t> Faire comprendre, étayer, soutenir l’autorégulation/ impliquer l’élève dans l’autoévaluation pour qu’ils comprennent ce qui n’est pas réussi : dialogue avec l’élève. Erreur comme carburant</a:t>
            </a:r>
          </a:p>
          <a:p>
            <a:pPr fontAlgn="auto">
              <a:spcBef>
                <a:spcPts val="0"/>
              </a:spcBef>
              <a:spcAft>
                <a:spcPts val="0"/>
              </a:spcAft>
              <a:defRPr/>
            </a:pPr>
            <a:r>
              <a:rPr lang="fr-FR" sz="1100" smtClean="0"/>
              <a:t>L’Evaluation est pressentie comme un axe  des apprentissages</a:t>
            </a:r>
          </a:p>
          <a:p>
            <a:pPr fontAlgn="auto">
              <a:spcBef>
                <a:spcPts val="0"/>
              </a:spcBef>
              <a:spcAft>
                <a:spcPts val="0"/>
              </a:spcAft>
              <a:defRPr sz="1000"/>
            </a:pPr>
            <a:r>
              <a:rPr lang="fr-FR" sz="1000" smtClean="0"/>
              <a:t>utiliser l’évaluation pour discuter avec l’élève pour savoir ce qui n’a pas marché ➔ autorégulation pour savoir ce qu’il n’a pas compris.)</a:t>
            </a:r>
          </a:p>
          <a:p>
            <a:pPr fontAlgn="auto">
              <a:spcBef>
                <a:spcPts val="0"/>
              </a:spcBef>
              <a:spcAft>
                <a:spcPts val="0"/>
              </a:spcAft>
              <a:defRPr/>
            </a:pPr>
            <a:endParaRPr lang="fr-FR"/>
          </a:p>
        </p:txBody>
      </p:sp>
      <p:sp>
        <p:nvSpPr>
          <p:cNvPr id="706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34224D-89CA-4C58-BB77-286C17C44821}" type="slidenum">
              <a:rPr lang="fr-FR">
                <a:cs typeface="DejaVu Sans" pitchFamily="34" charset="0"/>
              </a:rPr>
              <a:pPr fontAlgn="base">
                <a:spcBef>
                  <a:spcPct val="0"/>
                </a:spcBef>
                <a:spcAft>
                  <a:spcPct val="0"/>
                </a:spcAft>
              </a:pPr>
              <a:t>10</a:t>
            </a:fld>
            <a:endParaRPr lang="fr-FR">
              <a:cs typeface="DejaVu San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25" name="PlaceHolder 2"/>
          <p:cNvSpPr>
            <a:spLocks noGrp="1"/>
          </p:cNvSpPr>
          <p:nvPr>
            <p:ph type="body"/>
          </p:nvPr>
        </p:nvSpPr>
        <p:spPr>
          <a:xfrm>
            <a:off x="609563" y="1604845"/>
            <a:ext cx="10971684" cy="1897135"/>
          </a:xfrm>
          <a:prstGeom prst="rect">
            <a:avLst/>
          </a:prstGeom>
        </p:spPr>
        <p:txBody>
          <a:bodyPr/>
          <a:lstStyle/>
          <a:p>
            <a:pPr lvl="0"/>
            <a:r>
              <a:rPr lang="fr-FR" smtClean="0"/>
              <a:t>Cliquez pour modifier les styles du texte du masque</a:t>
            </a:r>
          </a:p>
        </p:txBody>
      </p:sp>
      <p:sp>
        <p:nvSpPr>
          <p:cNvPr id="26" name="PlaceHolder 3"/>
          <p:cNvSpPr>
            <a:spLocks noGrp="1"/>
          </p:cNvSpPr>
          <p:nvPr>
            <p:ph type="body"/>
          </p:nvPr>
        </p:nvSpPr>
        <p:spPr>
          <a:xfrm>
            <a:off x="609563" y="3682582"/>
            <a:ext cx="10971684"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28" name="PlaceHolder 2"/>
          <p:cNvSpPr>
            <a:spLocks noGrp="1"/>
          </p:cNvSpPr>
          <p:nvPr>
            <p:ph type="body"/>
          </p:nvPr>
        </p:nvSpPr>
        <p:spPr>
          <a:xfrm>
            <a:off x="609563" y="1604845"/>
            <a:ext cx="5354133" cy="1897135"/>
          </a:xfrm>
          <a:prstGeom prst="rect">
            <a:avLst/>
          </a:prstGeom>
        </p:spPr>
        <p:txBody>
          <a:bodyPr/>
          <a:lstStyle/>
          <a:p>
            <a:pPr lvl="0"/>
            <a:r>
              <a:rPr lang="fr-FR" smtClean="0"/>
              <a:t>Cliquez pour modifier les styles du texte du masque</a:t>
            </a:r>
          </a:p>
        </p:txBody>
      </p:sp>
      <p:sp>
        <p:nvSpPr>
          <p:cNvPr id="29" name="PlaceHolder 3"/>
          <p:cNvSpPr>
            <a:spLocks noGrp="1"/>
          </p:cNvSpPr>
          <p:nvPr>
            <p:ph type="body"/>
          </p:nvPr>
        </p:nvSpPr>
        <p:spPr>
          <a:xfrm>
            <a:off x="6231904" y="1604845"/>
            <a:ext cx="5354133" cy="1897135"/>
          </a:xfrm>
          <a:prstGeom prst="rect">
            <a:avLst/>
          </a:prstGeom>
        </p:spPr>
        <p:txBody>
          <a:bodyPr/>
          <a:lstStyle/>
          <a:p>
            <a:pPr lvl="0"/>
            <a:r>
              <a:rPr lang="fr-FR" smtClean="0"/>
              <a:t>Cliquez pour modifier les styles du texte du masque</a:t>
            </a:r>
          </a:p>
        </p:txBody>
      </p:sp>
      <p:sp>
        <p:nvSpPr>
          <p:cNvPr id="30" name="PlaceHolder 4"/>
          <p:cNvSpPr>
            <a:spLocks noGrp="1"/>
          </p:cNvSpPr>
          <p:nvPr>
            <p:ph type="body"/>
          </p:nvPr>
        </p:nvSpPr>
        <p:spPr>
          <a:xfrm>
            <a:off x="6231904" y="3682582"/>
            <a:ext cx="5354133" cy="1897135"/>
          </a:xfrm>
          <a:prstGeom prst="rect">
            <a:avLst/>
          </a:prstGeom>
        </p:spPr>
        <p:txBody>
          <a:bodyPr/>
          <a:lstStyle/>
          <a:p>
            <a:pPr lvl="0"/>
            <a:r>
              <a:rPr lang="fr-FR" smtClean="0"/>
              <a:t>Cliquez pour modifier les styles du texte du masque</a:t>
            </a:r>
          </a:p>
        </p:txBody>
      </p:sp>
      <p:sp>
        <p:nvSpPr>
          <p:cNvPr id="31" name="PlaceHolder 5"/>
          <p:cNvSpPr>
            <a:spLocks noGrp="1"/>
          </p:cNvSpPr>
          <p:nvPr>
            <p:ph type="body"/>
          </p:nvPr>
        </p:nvSpPr>
        <p:spPr>
          <a:xfrm>
            <a:off x="609563" y="3682582"/>
            <a:ext cx="5354133"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age 34"/>
          <p:cNvPicPr>
            <a:picLocks noChangeAspect="1" noChangeArrowheads="1"/>
          </p:cNvPicPr>
          <p:nvPr/>
        </p:nvPicPr>
        <p:blipFill>
          <a:blip r:embed="rId2"/>
          <a:srcRect/>
          <a:stretch>
            <a:fillRect/>
          </a:stretch>
        </p:blipFill>
        <p:spPr bwMode="auto">
          <a:xfrm>
            <a:off x="2771775" y="1604963"/>
            <a:ext cx="6646863" cy="3978275"/>
          </a:xfrm>
          <a:prstGeom prst="rect">
            <a:avLst/>
          </a:prstGeom>
          <a:noFill/>
          <a:ln w="9525">
            <a:noFill/>
            <a:miter lim="800000"/>
            <a:headEnd/>
            <a:tailEnd/>
          </a:ln>
        </p:spPr>
      </p:pic>
      <p:pic>
        <p:nvPicPr>
          <p:cNvPr id="6" name="Image 35"/>
          <p:cNvPicPr>
            <a:picLocks noChangeAspect="1" noChangeArrowheads="1"/>
          </p:cNvPicPr>
          <p:nvPr/>
        </p:nvPicPr>
        <p:blipFill>
          <a:blip r:embed="rId2"/>
          <a:srcRect/>
          <a:stretch>
            <a:fillRect/>
          </a:stretch>
        </p:blipFill>
        <p:spPr bwMode="auto">
          <a:xfrm>
            <a:off x="2771775" y="1604963"/>
            <a:ext cx="6646863" cy="3978275"/>
          </a:xfrm>
          <a:prstGeom prst="rect">
            <a:avLst/>
          </a:prstGeom>
          <a:noFill/>
          <a:ln w="9525">
            <a:noFill/>
            <a:miter lim="800000"/>
            <a:headEnd/>
            <a:tailEnd/>
          </a:ln>
        </p:spPr>
      </p:pic>
      <p:sp>
        <p:nvSpPr>
          <p:cNvPr id="32"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33" name="PlaceHolder 2"/>
          <p:cNvSpPr>
            <a:spLocks noGrp="1"/>
          </p:cNvSpPr>
          <p:nvPr>
            <p:ph type="body"/>
          </p:nvPr>
        </p:nvSpPr>
        <p:spPr>
          <a:xfrm>
            <a:off x="609563" y="1604845"/>
            <a:ext cx="10971684" cy="3977811"/>
          </a:xfrm>
          <a:prstGeom prst="rect">
            <a:avLst/>
          </a:prstGeom>
        </p:spPr>
        <p:txBody>
          <a:bodyPr/>
          <a:lstStyle/>
          <a:p>
            <a:pPr lvl="0"/>
            <a:r>
              <a:rPr lang="fr-FR" smtClean="0"/>
              <a:t>Cliquez pour modifier les styles du texte du masque</a:t>
            </a:r>
          </a:p>
        </p:txBody>
      </p:sp>
      <p:sp>
        <p:nvSpPr>
          <p:cNvPr id="34" name="PlaceHolder 3"/>
          <p:cNvSpPr>
            <a:spLocks noGrp="1"/>
          </p:cNvSpPr>
          <p:nvPr>
            <p:ph type="body"/>
          </p:nvPr>
        </p:nvSpPr>
        <p:spPr>
          <a:xfrm>
            <a:off x="609563" y="1604845"/>
            <a:ext cx="10971684"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Diapositive de titre">
    <p:spTree>
      <p:nvGrpSpPr>
        <p:cNvPr id="1" name=""/>
        <p:cNvGrpSpPr/>
        <p:nvPr/>
      </p:nvGrpSpPr>
      <p:grpSpPr>
        <a:xfrm>
          <a:off x="0" y="0"/>
          <a:ext cx="0" cy="0"/>
          <a:chOff x="0" y="0"/>
          <a:chExt cx="0" cy="0"/>
        </a:xfrm>
      </p:grpSpPr>
      <p:sp>
        <p:nvSpPr>
          <p:cNvPr id="42"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43" name="PlaceHolder 2"/>
          <p:cNvSpPr>
            <a:spLocks noGrp="1"/>
          </p:cNvSpPr>
          <p:nvPr>
            <p:ph type="subTitle"/>
          </p:nvPr>
        </p:nvSpPr>
        <p:spPr>
          <a:xfrm>
            <a:off x="609563" y="1604847"/>
            <a:ext cx="10971684" cy="3977811"/>
          </a:xfrm>
          <a:prstGeom prst="rect">
            <a:avLst/>
          </a:prstGeom>
        </p:spPr>
        <p:txBody>
          <a:bodyPr anchor="ctr"/>
          <a:lstStyle/>
          <a:p>
            <a:r>
              <a:rPr lang="fr-FR" smtClean="0"/>
              <a:t>Cliquez pour modifier le style des sous-titres du masque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45" name="PlaceHolder 2"/>
          <p:cNvSpPr>
            <a:spLocks noGrp="1"/>
          </p:cNvSpPr>
          <p:nvPr>
            <p:ph type="body"/>
          </p:nvPr>
        </p:nvSpPr>
        <p:spPr>
          <a:xfrm>
            <a:off x="609563" y="1604847"/>
            <a:ext cx="10971684"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47" name="PlaceHolder 2"/>
          <p:cNvSpPr>
            <a:spLocks noGrp="1"/>
          </p:cNvSpPr>
          <p:nvPr>
            <p:ph type="body"/>
          </p:nvPr>
        </p:nvSpPr>
        <p:spPr>
          <a:xfrm>
            <a:off x="609563" y="1604847"/>
            <a:ext cx="5354133" cy="3977811"/>
          </a:xfrm>
          <a:prstGeom prst="rect">
            <a:avLst/>
          </a:prstGeom>
        </p:spPr>
        <p:txBody>
          <a:bodyPr/>
          <a:lstStyle/>
          <a:p>
            <a:pPr lvl="0"/>
            <a:r>
              <a:rPr lang="fr-FR" smtClean="0"/>
              <a:t>Cliquez pour modifier les styles du texte du masque</a:t>
            </a:r>
          </a:p>
        </p:txBody>
      </p:sp>
      <p:sp>
        <p:nvSpPr>
          <p:cNvPr id="48" name="PlaceHolder 3"/>
          <p:cNvSpPr>
            <a:spLocks noGrp="1"/>
          </p:cNvSpPr>
          <p:nvPr>
            <p:ph type="body"/>
          </p:nvPr>
        </p:nvSpPr>
        <p:spPr>
          <a:xfrm>
            <a:off x="6231904" y="1604847"/>
            <a:ext cx="5354133"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49"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563" y="273358"/>
            <a:ext cx="10971684" cy="5308647"/>
          </a:xfrm>
          <a:prstGeom prst="rect">
            <a:avLst/>
          </a:prstGeom>
        </p:spPr>
        <p:txBody>
          <a:bodyPr anchor="ctr"/>
          <a:lstStyle/>
          <a:p>
            <a:r>
              <a:rPr lang="fr-FR" smtClean="0"/>
              <a:t>Cliquez pour modifier le style des sous-titres du masque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51"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52" name="PlaceHolder 2"/>
          <p:cNvSpPr>
            <a:spLocks noGrp="1"/>
          </p:cNvSpPr>
          <p:nvPr>
            <p:ph type="body"/>
          </p:nvPr>
        </p:nvSpPr>
        <p:spPr>
          <a:xfrm>
            <a:off x="609563" y="1604847"/>
            <a:ext cx="5354133" cy="1897135"/>
          </a:xfrm>
          <a:prstGeom prst="rect">
            <a:avLst/>
          </a:prstGeom>
        </p:spPr>
        <p:txBody>
          <a:bodyPr/>
          <a:lstStyle/>
          <a:p>
            <a:pPr lvl="0"/>
            <a:r>
              <a:rPr lang="fr-FR" smtClean="0"/>
              <a:t>Cliquez pour modifier les styles du texte du masque</a:t>
            </a:r>
          </a:p>
        </p:txBody>
      </p:sp>
      <p:sp>
        <p:nvSpPr>
          <p:cNvPr id="53" name="PlaceHolder 3"/>
          <p:cNvSpPr>
            <a:spLocks noGrp="1"/>
          </p:cNvSpPr>
          <p:nvPr>
            <p:ph type="body"/>
          </p:nvPr>
        </p:nvSpPr>
        <p:spPr>
          <a:xfrm>
            <a:off x="609563" y="3682584"/>
            <a:ext cx="5354133" cy="1897135"/>
          </a:xfrm>
          <a:prstGeom prst="rect">
            <a:avLst/>
          </a:prstGeom>
        </p:spPr>
        <p:txBody>
          <a:bodyPr/>
          <a:lstStyle/>
          <a:p>
            <a:pPr lvl="0"/>
            <a:r>
              <a:rPr lang="fr-FR" smtClean="0"/>
              <a:t>Cliquez pour modifier les styles du texte du masque</a:t>
            </a:r>
          </a:p>
        </p:txBody>
      </p:sp>
      <p:sp>
        <p:nvSpPr>
          <p:cNvPr id="54" name="PlaceHolder 4"/>
          <p:cNvSpPr>
            <a:spLocks noGrp="1"/>
          </p:cNvSpPr>
          <p:nvPr>
            <p:ph type="body"/>
          </p:nvPr>
        </p:nvSpPr>
        <p:spPr>
          <a:xfrm>
            <a:off x="6231904" y="1604847"/>
            <a:ext cx="5354133"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Diapositive de titre">
    <p:spTree>
      <p:nvGrpSpPr>
        <p:cNvPr id="1" name=""/>
        <p:cNvGrpSpPr/>
        <p:nvPr/>
      </p:nvGrpSpPr>
      <p:grpSpPr>
        <a:xfrm>
          <a:off x="0" y="0"/>
          <a:ext cx="0" cy="0"/>
          <a:chOff x="0" y="0"/>
          <a:chExt cx="0" cy="0"/>
        </a:xfrm>
      </p:grpSpPr>
      <p:sp>
        <p:nvSpPr>
          <p:cNvPr id="3"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4" name="PlaceHolder 2"/>
          <p:cNvSpPr>
            <a:spLocks noGrp="1"/>
          </p:cNvSpPr>
          <p:nvPr>
            <p:ph type="subTitle"/>
          </p:nvPr>
        </p:nvSpPr>
        <p:spPr>
          <a:xfrm>
            <a:off x="609563" y="1604845"/>
            <a:ext cx="10971684" cy="3977811"/>
          </a:xfrm>
          <a:prstGeom prst="rect">
            <a:avLst/>
          </a:prstGeom>
        </p:spPr>
        <p:txBody>
          <a:bodyPr anchor="ctr"/>
          <a:lstStyle/>
          <a:p>
            <a:r>
              <a:rPr lang="fr-FR" smtClean="0"/>
              <a:t>Cliquez pour modifier le style des sous-titres du masque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56" name="PlaceHolder 2"/>
          <p:cNvSpPr>
            <a:spLocks noGrp="1"/>
          </p:cNvSpPr>
          <p:nvPr>
            <p:ph type="body"/>
          </p:nvPr>
        </p:nvSpPr>
        <p:spPr>
          <a:xfrm>
            <a:off x="609563" y="1604847"/>
            <a:ext cx="5354133" cy="3977811"/>
          </a:xfrm>
          <a:prstGeom prst="rect">
            <a:avLst/>
          </a:prstGeom>
        </p:spPr>
        <p:txBody>
          <a:bodyPr/>
          <a:lstStyle/>
          <a:p>
            <a:pPr lvl="0"/>
            <a:r>
              <a:rPr lang="fr-FR" smtClean="0"/>
              <a:t>Cliquez pour modifier les styles du texte du masque</a:t>
            </a:r>
          </a:p>
        </p:txBody>
      </p:sp>
      <p:sp>
        <p:nvSpPr>
          <p:cNvPr id="57" name="PlaceHolder 3"/>
          <p:cNvSpPr>
            <a:spLocks noGrp="1"/>
          </p:cNvSpPr>
          <p:nvPr>
            <p:ph type="body"/>
          </p:nvPr>
        </p:nvSpPr>
        <p:spPr>
          <a:xfrm>
            <a:off x="6231904" y="1604847"/>
            <a:ext cx="5354133" cy="1897135"/>
          </a:xfrm>
          <a:prstGeom prst="rect">
            <a:avLst/>
          </a:prstGeom>
        </p:spPr>
        <p:txBody>
          <a:bodyPr/>
          <a:lstStyle/>
          <a:p>
            <a:pPr lvl="0"/>
            <a:r>
              <a:rPr lang="fr-FR" smtClean="0"/>
              <a:t>Cliquez pour modifier les styles du texte du masque</a:t>
            </a:r>
          </a:p>
        </p:txBody>
      </p:sp>
      <p:sp>
        <p:nvSpPr>
          <p:cNvPr id="58" name="PlaceHolder 4"/>
          <p:cNvSpPr>
            <a:spLocks noGrp="1"/>
          </p:cNvSpPr>
          <p:nvPr>
            <p:ph type="body"/>
          </p:nvPr>
        </p:nvSpPr>
        <p:spPr>
          <a:xfrm>
            <a:off x="6231904" y="3682584"/>
            <a:ext cx="5354133"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60" name="PlaceHolder 2"/>
          <p:cNvSpPr>
            <a:spLocks noGrp="1"/>
          </p:cNvSpPr>
          <p:nvPr>
            <p:ph type="body"/>
          </p:nvPr>
        </p:nvSpPr>
        <p:spPr>
          <a:xfrm>
            <a:off x="609563" y="1604847"/>
            <a:ext cx="5354133" cy="1897135"/>
          </a:xfrm>
          <a:prstGeom prst="rect">
            <a:avLst/>
          </a:prstGeom>
        </p:spPr>
        <p:txBody>
          <a:bodyPr/>
          <a:lstStyle/>
          <a:p>
            <a:pPr lvl="0"/>
            <a:r>
              <a:rPr lang="fr-FR" smtClean="0"/>
              <a:t>Cliquez pour modifier les styles du texte du masque</a:t>
            </a:r>
          </a:p>
        </p:txBody>
      </p:sp>
      <p:sp>
        <p:nvSpPr>
          <p:cNvPr id="61" name="PlaceHolder 3"/>
          <p:cNvSpPr>
            <a:spLocks noGrp="1"/>
          </p:cNvSpPr>
          <p:nvPr>
            <p:ph type="body"/>
          </p:nvPr>
        </p:nvSpPr>
        <p:spPr>
          <a:xfrm>
            <a:off x="6231904" y="1604847"/>
            <a:ext cx="5354133" cy="1897135"/>
          </a:xfrm>
          <a:prstGeom prst="rect">
            <a:avLst/>
          </a:prstGeom>
        </p:spPr>
        <p:txBody>
          <a:bodyPr/>
          <a:lstStyle/>
          <a:p>
            <a:pPr lvl="0"/>
            <a:r>
              <a:rPr lang="fr-FR" smtClean="0"/>
              <a:t>Cliquez pour modifier les styles du texte du masque</a:t>
            </a:r>
          </a:p>
        </p:txBody>
      </p:sp>
      <p:sp>
        <p:nvSpPr>
          <p:cNvPr id="62" name="PlaceHolder 4"/>
          <p:cNvSpPr>
            <a:spLocks noGrp="1"/>
          </p:cNvSpPr>
          <p:nvPr>
            <p:ph type="body"/>
          </p:nvPr>
        </p:nvSpPr>
        <p:spPr>
          <a:xfrm>
            <a:off x="609563" y="3682584"/>
            <a:ext cx="10971684"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64" name="PlaceHolder 2"/>
          <p:cNvSpPr>
            <a:spLocks noGrp="1"/>
          </p:cNvSpPr>
          <p:nvPr>
            <p:ph type="body"/>
          </p:nvPr>
        </p:nvSpPr>
        <p:spPr>
          <a:xfrm>
            <a:off x="609563" y="1604847"/>
            <a:ext cx="10971684" cy="1897135"/>
          </a:xfrm>
          <a:prstGeom prst="rect">
            <a:avLst/>
          </a:prstGeom>
        </p:spPr>
        <p:txBody>
          <a:bodyPr/>
          <a:lstStyle/>
          <a:p>
            <a:pPr lvl="0"/>
            <a:r>
              <a:rPr lang="fr-FR" smtClean="0"/>
              <a:t>Cliquez pour modifier les styles du texte du masque</a:t>
            </a:r>
          </a:p>
        </p:txBody>
      </p:sp>
      <p:sp>
        <p:nvSpPr>
          <p:cNvPr id="65" name="PlaceHolder 3"/>
          <p:cNvSpPr>
            <a:spLocks noGrp="1"/>
          </p:cNvSpPr>
          <p:nvPr>
            <p:ph type="body"/>
          </p:nvPr>
        </p:nvSpPr>
        <p:spPr>
          <a:xfrm>
            <a:off x="609563" y="3682584"/>
            <a:ext cx="10971684"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67" name="PlaceHolder 2"/>
          <p:cNvSpPr>
            <a:spLocks noGrp="1"/>
          </p:cNvSpPr>
          <p:nvPr>
            <p:ph type="body"/>
          </p:nvPr>
        </p:nvSpPr>
        <p:spPr>
          <a:xfrm>
            <a:off x="609563" y="1604847"/>
            <a:ext cx="5354133" cy="1897135"/>
          </a:xfrm>
          <a:prstGeom prst="rect">
            <a:avLst/>
          </a:prstGeom>
        </p:spPr>
        <p:txBody>
          <a:bodyPr/>
          <a:lstStyle/>
          <a:p>
            <a:pPr lvl="0"/>
            <a:r>
              <a:rPr lang="fr-FR" smtClean="0"/>
              <a:t>Cliquez pour modifier les styles du texte du masque</a:t>
            </a:r>
          </a:p>
        </p:txBody>
      </p:sp>
      <p:sp>
        <p:nvSpPr>
          <p:cNvPr id="68" name="PlaceHolder 3"/>
          <p:cNvSpPr>
            <a:spLocks noGrp="1"/>
          </p:cNvSpPr>
          <p:nvPr>
            <p:ph type="body"/>
          </p:nvPr>
        </p:nvSpPr>
        <p:spPr>
          <a:xfrm>
            <a:off x="6231904" y="1604847"/>
            <a:ext cx="5354133" cy="1897135"/>
          </a:xfrm>
          <a:prstGeom prst="rect">
            <a:avLst/>
          </a:prstGeom>
        </p:spPr>
        <p:txBody>
          <a:bodyPr/>
          <a:lstStyle/>
          <a:p>
            <a:pPr lvl="0"/>
            <a:r>
              <a:rPr lang="fr-FR" smtClean="0"/>
              <a:t>Cliquez pour modifier les styles du texte du masque</a:t>
            </a:r>
          </a:p>
        </p:txBody>
      </p:sp>
      <p:sp>
        <p:nvSpPr>
          <p:cNvPr id="69" name="PlaceHolder 4"/>
          <p:cNvSpPr>
            <a:spLocks noGrp="1"/>
          </p:cNvSpPr>
          <p:nvPr>
            <p:ph type="body"/>
          </p:nvPr>
        </p:nvSpPr>
        <p:spPr>
          <a:xfrm>
            <a:off x="6231904" y="3682584"/>
            <a:ext cx="5354133" cy="1897135"/>
          </a:xfrm>
          <a:prstGeom prst="rect">
            <a:avLst/>
          </a:prstGeom>
        </p:spPr>
        <p:txBody>
          <a:bodyPr/>
          <a:lstStyle/>
          <a:p>
            <a:pPr lvl="0"/>
            <a:r>
              <a:rPr lang="fr-FR" smtClean="0"/>
              <a:t>Cliquez pour modifier les styles du texte du masque</a:t>
            </a:r>
          </a:p>
        </p:txBody>
      </p:sp>
      <p:sp>
        <p:nvSpPr>
          <p:cNvPr id="70" name="PlaceHolder 5"/>
          <p:cNvSpPr>
            <a:spLocks noGrp="1"/>
          </p:cNvSpPr>
          <p:nvPr>
            <p:ph type="body"/>
          </p:nvPr>
        </p:nvSpPr>
        <p:spPr>
          <a:xfrm>
            <a:off x="609563" y="3682584"/>
            <a:ext cx="5354133"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age 73"/>
          <p:cNvPicPr>
            <a:picLocks noChangeAspect="1" noChangeArrowheads="1"/>
          </p:cNvPicPr>
          <p:nvPr/>
        </p:nvPicPr>
        <p:blipFill>
          <a:blip r:embed="rId2"/>
          <a:srcRect/>
          <a:stretch>
            <a:fillRect/>
          </a:stretch>
        </p:blipFill>
        <p:spPr bwMode="auto">
          <a:xfrm>
            <a:off x="2771775" y="1604963"/>
            <a:ext cx="6646863" cy="3978275"/>
          </a:xfrm>
          <a:prstGeom prst="rect">
            <a:avLst/>
          </a:prstGeom>
          <a:noFill/>
          <a:ln w="9525">
            <a:noFill/>
            <a:miter lim="800000"/>
            <a:headEnd/>
            <a:tailEnd/>
          </a:ln>
        </p:spPr>
      </p:pic>
      <p:pic>
        <p:nvPicPr>
          <p:cNvPr id="6" name="Image 74"/>
          <p:cNvPicPr>
            <a:picLocks noChangeAspect="1" noChangeArrowheads="1"/>
          </p:cNvPicPr>
          <p:nvPr/>
        </p:nvPicPr>
        <p:blipFill>
          <a:blip r:embed="rId2"/>
          <a:srcRect/>
          <a:stretch>
            <a:fillRect/>
          </a:stretch>
        </p:blipFill>
        <p:spPr bwMode="auto">
          <a:xfrm>
            <a:off x="2771775" y="1604963"/>
            <a:ext cx="6646863" cy="3978275"/>
          </a:xfrm>
          <a:prstGeom prst="rect">
            <a:avLst/>
          </a:prstGeom>
          <a:noFill/>
          <a:ln w="9525">
            <a:noFill/>
            <a:miter lim="800000"/>
            <a:headEnd/>
            <a:tailEnd/>
          </a:ln>
        </p:spPr>
      </p:pic>
      <p:sp>
        <p:nvSpPr>
          <p:cNvPr id="71" name="PlaceHolder 1"/>
          <p:cNvSpPr>
            <a:spLocks noGrp="1"/>
          </p:cNvSpPr>
          <p:nvPr>
            <p:ph type="title"/>
          </p:nvPr>
        </p:nvSpPr>
        <p:spPr>
          <a:xfrm>
            <a:off x="609563" y="273358"/>
            <a:ext cx="10971684" cy="1145009"/>
          </a:xfrm>
          <a:prstGeom prst="rect">
            <a:avLst/>
          </a:prstGeom>
        </p:spPr>
        <p:txBody>
          <a:bodyPr/>
          <a:lstStyle/>
          <a:p>
            <a:r>
              <a:rPr lang="fr-FR" smtClean="0"/>
              <a:t>Cliquez et modifiez le titre</a:t>
            </a:r>
            <a:endParaRPr/>
          </a:p>
        </p:txBody>
      </p:sp>
      <p:sp>
        <p:nvSpPr>
          <p:cNvPr id="72" name="PlaceHolder 2"/>
          <p:cNvSpPr>
            <a:spLocks noGrp="1"/>
          </p:cNvSpPr>
          <p:nvPr>
            <p:ph type="body"/>
          </p:nvPr>
        </p:nvSpPr>
        <p:spPr>
          <a:xfrm>
            <a:off x="609563" y="1604847"/>
            <a:ext cx="10971684" cy="3977811"/>
          </a:xfrm>
          <a:prstGeom prst="rect">
            <a:avLst/>
          </a:prstGeom>
        </p:spPr>
        <p:txBody>
          <a:bodyPr/>
          <a:lstStyle/>
          <a:p>
            <a:pPr lvl="0"/>
            <a:r>
              <a:rPr lang="fr-FR" smtClean="0"/>
              <a:t>Cliquez pour modifier les styles du texte du masque</a:t>
            </a:r>
          </a:p>
        </p:txBody>
      </p:sp>
      <p:sp>
        <p:nvSpPr>
          <p:cNvPr id="73" name="PlaceHolder 3"/>
          <p:cNvSpPr>
            <a:spLocks noGrp="1"/>
          </p:cNvSpPr>
          <p:nvPr>
            <p:ph type="body"/>
          </p:nvPr>
        </p:nvSpPr>
        <p:spPr>
          <a:xfrm>
            <a:off x="609563" y="1604847"/>
            <a:ext cx="10971684"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6"/>
          <p:cNvSpPr/>
          <p:nvPr/>
        </p:nvSpPr>
        <p:spPr>
          <a:xfrm>
            <a:off x="376238" y="228600"/>
            <a:ext cx="5648325"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9069388"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9"/>
          <p:cNvSpPr/>
          <p:nvPr/>
        </p:nvSpPr>
        <p:spPr>
          <a:xfrm>
            <a:off x="6165850"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14"/>
          <p:cNvSpPr txBox="1"/>
          <p:nvPr/>
        </p:nvSpPr>
        <p:spPr>
          <a:xfrm>
            <a:off x="566738" y="174625"/>
            <a:ext cx="550862"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10"/>
          <p:cNvSpPr/>
          <p:nvPr/>
        </p:nvSpPr>
        <p:spPr>
          <a:xfrm>
            <a:off x="6165850" y="228600"/>
            <a:ext cx="27432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9069388" y="2378075"/>
            <a:ext cx="27432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10" name="Date Placeholder 3"/>
          <p:cNvSpPr>
            <a:spLocks noGrp="1"/>
          </p:cNvSpPr>
          <p:nvPr>
            <p:ph type="dt" sz="half" idx="10"/>
          </p:nvPr>
        </p:nvSpPr>
        <p:spPr>
          <a:xfrm>
            <a:off x="6400800" y="6426200"/>
            <a:ext cx="1643063" cy="365125"/>
          </a:xfrm>
        </p:spPr>
        <p:txBody>
          <a:bodyPr/>
          <a:lstStyle>
            <a:lvl1pPr algn="l">
              <a:defRPr smtClean="0"/>
            </a:lvl1pPr>
          </a:lstStyle>
          <a:p>
            <a:pPr>
              <a:defRPr/>
            </a:pPr>
            <a:fld id="{CF3198A8-6859-4CF7-BFE3-707CEC0A67E1}" type="datetimeFigureOut">
              <a:rPr lang="en-US"/>
              <a:pPr>
                <a:defRPr/>
              </a:pPr>
              <a:t>11/25/2016</a:t>
            </a:fld>
            <a:endParaRPr lang="en-US"/>
          </a:p>
        </p:txBody>
      </p:sp>
      <p:sp>
        <p:nvSpPr>
          <p:cNvPr id="11" name="Footer Placeholder 4"/>
          <p:cNvSpPr>
            <a:spLocks noGrp="1"/>
          </p:cNvSpPr>
          <p:nvPr>
            <p:ph type="ftr" sz="quarter" idx="11"/>
          </p:nvPr>
        </p:nvSpPr>
        <p:spPr>
          <a:xfrm>
            <a:off x="8415338" y="6426200"/>
            <a:ext cx="3489325" cy="365125"/>
          </a:xfrm>
        </p:spPr>
        <p:txBody>
          <a:bodyPr/>
          <a:lstStyle>
            <a:lvl1pPr algn="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4" name="Rectangle 6"/>
          <p:cNvSpPr/>
          <p:nvPr/>
        </p:nvSpPr>
        <p:spPr>
          <a:xfrm>
            <a:off x="10947400" y="282575"/>
            <a:ext cx="8556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9"/>
          <p:cNvSpPr/>
          <p:nvPr/>
        </p:nvSpPr>
        <p:spPr>
          <a:xfrm>
            <a:off x="10756900" y="282575"/>
            <a:ext cx="12223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3"/>
          <p:cNvSpPr>
            <a:spLocks noGrp="1"/>
          </p:cNvSpPr>
          <p:nvPr>
            <p:ph type="dt" sz="half" idx="10"/>
          </p:nvPr>
        </p:nvSpPr>
        <p:spPr/>
        <p:txBody>
          <a:bodyPr/>
          <a:lstStyle>
            <a:lvl1pPr>
              <a:defRPr/>
            </a:lvl1pPr>
          </a:lstStyle>
          <a:p>
            <a:pPr>
              <a:defRPr/>
            </a:pPr>
            <a:fld id="{E09A5324-FAE9-460B-81F1-72AB3697930B}" type="datetimeFigureOut">
              <a:rPr lang="en-US"/>
              <a:pPr>
                <a:defRPr/>
              </a:pPr>
              <a:t>11/25/2016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D53D03-51C4-4095-B8A2-AAE86FFCDD88}" type="slidenum">
              <a:rPr lang="en-US"/>
              <a:pPr>
                <a:defRPr/>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5" name="Rectangle 6"/>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664633" y="134471"/>
            <a:ext cx="10075084" cy="995082"/>
          </a:xfrm>
        </p:spPr>
        <p:txBody>
          <a:bodyPr anchor="b"/>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Text Placeholder 3"/>
          <p:cNvSpPr>
            <a:spLocks noGrp="1"/>
          </p:cNvSpPr>
          <p:nvPr>
            <p:ph type="body" sz="half" idx="2"/>
          </p:nvPr>
        </p:nvSpPr>
        <p:spPr>
          <a:xfrm>
            <a:off x="664691" y="1129553"/>
            <a:ext cx="10078613"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3"/>
          <p:cNvSpPr>
            <a:spLocks noGrp="1"/>
          </p:cNvSpPr>
          <p:nvPr>
            <p:ph type="dt" sz="half" idx="10"/>
          </p:nvPr>
        </p:nvSpPr>
        <p:spPr/>
        <p:txBody>
          <a:bodyPr/>
          <a:lstStyle>
            <a:lvl1pPr>
              <a:defRPr/>
            </a:lvl1pPr>
          </a:lstStyle>
          <a:p>
            <a:pPr>
              <a:defRPr/>
            </a:pPr>
            <a:fld id="{88B99C93-F56F-46AB-9EB8-53614A95B15F}" type="datetime1">
              <a:rPr lang="en-US"/>
              <a:pPr>
                <a:defRPr/>
              </a:pPr>
              <a:t>11/25/2016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EE81D2-B785-422C-82AB-DC3858973F0A}" type="slidenum">
              <a:rPr lang="en-US"/>
              <a:pPr>
                <a:defRPr/>
              </a:pPr>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7" name="Rectangle 6"/>
          <p:cNvSpPr/>
          <p:nvPr/>
        </p:nvSpPr>
        <p:spPr>
          <a:xfrm>
            <a:off x="376238" y="228600"/>
            <a:ext cx="5648325"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9069388"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6165850"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566738" y="174625"/>
            <a:ext cx="550862"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fr-FR" smtClean="0"/>
              <a:t>Cliquez et modifiez le titre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13" name="Picture Placeholder 12"/>
          <p:cNvSpPr>
            <a:spLocks noGrp="1"/>
          </p:cNvSpPr>
          <p:nvPr>
            <p:ph type="pic" sz="quarter" idx="12"/>
          </p:nvPr>
        </p:nvSpPr>
        <p:spPr>
          <a:xfrm>
            <a:off x="6165851" y="22860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4" name="Picture Placeholder 12"/>
          <p:cNvSpPr>
            <a:spLocks noGrp="1"/>
          </p:cNvSpPr>
          <p:nvPr>
            <p:ph type="pic" sz="quarter" idx="13"/>
          </p:nvPr>
        </p:nvSpPr>
        <p:spPr>
          <a:xfrm>
            <a:off x="9069917" y="237744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6" name="Text Placeholder 3"/>
          <p:cNvSpPr>
            <a:spLocks noGrp="1"/>
          </p:cNvSpPr>
          <p:nvPr>
            <p:ph type="body" sz="half" idx="2"/>
          </p:nvPr>
        </p:nvSpPr>
        <p:spPr>
          <a:xfrm>
            <a:off x="1143000" y="1779495"/>
            <a:ext cx="41148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1" name="Date Placeholder 3"/>
          <p:cNvSpPr>
            <a:spLocks noGrp="1"/>
          </p:cNvSpPr>
          <p:nvPr>
            <p:ph type="dt" sz="half" idx="14"/>
          </p:nvPr>
        </p:nvSpPr>
        <p:spPr>
          <a:xfrm>
            <a:off x="6400800" y="6426200"/>
            <a:ext cx="1643063" cy="365125"/>
          </a:xfrm>
        </p:spPr>
        <p:txBody>
          <a:bodyPr/>
          <a:lstStyle>
            <a:lvl1pPr algn="l">
              <a:defRPr smtClean="0"/>
            </a:lvl1pPr>
          </a:lstStyle>
          <a:p>
            <a:pPr>
              <a:defRPr/>
            </a:pPr>
            <a:fld id="{88B99C93-F56F-46AB-9EB8-53614A95B15F}" type="datetime1">
              <a:rPr lang="en-US"/>
              <a:pPr>
                <a:defRPr/>
              </a:pPr>
              <a:t>11/25/2016</a:t>
            </a:fld>
            <a:endParaRPr lang="en-US"/>
          </a:p>
        </p:txBody>
      </p:sp>
      <p:sp>
        <p:nvSpPr>
          <p:cNvPr id="12" name="Footer Placeholder 4"/>
          <p:cNvSpPr>
            <a:spLocks noGrp="1"/>
          </p:cNvSpPr>
          <p:nvPr>
            <p:ph type="ftr" sz="quarter" idx="15"/>
          </p:nvPr>
        </p:nvSpPr>
        <p:spPr>
          <a:xfrm>
            <a:off x="8415338" y="6426200"/>
            <a:ext cx="3489325" cy="365125"/>
          </a:xfrm>
        </p:spPr>
        <p:txBody>
          <a:bodyPr/>
          <a:lstStyle>
            <a:lvl1pPr algn="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6"/>
          <p:cNvSpPr/>
          <p:nvPr/>
        </p:nvSpPr>
        <p:spPr>
          <a:xfrm>
            <a:off x="877888" y="228600"/>
            <a:ext cx="1093470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671763" y="3111500"/>
            <a:ext cx="347662"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cs typeface="+mn-cs"/>
              </a:rPr>
              <a:t>+</a:t>
            </a:r>
          </a:p>
        </p:txBody>
      </p:sp>
      <p:sp>
        <p:nvSpPr>
          <p:cNvPr id="6" name="Rectangle 8"/>
          <p:cNvSpPr/>
          <p:nvPr/>
        </p:nvSpPr>
        <p:spPr>
          <a:xfrm>
            <a:off x="381000" y="228600"/>
            <a:ext cx="28416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048000" y="3124201"/>
            <a:ext cx="7518400" cy="1362075"/>
          </a:xfrm>
        </p:spPr>
        <p:txBody>
          <a:bodyPr anchor="b">
            <a:normAutofit/>
          </a:bodyPr>
          <a:lstStyle>
            <a:lvl1pPr algn="l">
              <a:defRPr sz="3200" b="0"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3048000" y="4495801"/>
            <a:ext cx="75184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Date Placeholder 3"/>
          <p:cNvSpPr>
            <a:spLocks noGrp="1"/>
          </p:cNvSpPr>
          <p:nvPr>
            <p:ph type="dt" sz="half" idx="10"/>
          </p:nvPr>
        </p:nvSpPr>
        <p:spPr>
          <a:xfrm>
            <a:off x="877888" y="6248400"/>
            <a:ext cx="1966912" cy="365125"/>
          </a:xfrm>
        </p:spPr>
        <p:txBody>
          <a:bodyPr/>
          <a:lstStyle>
            <a:lvl1pPr algn="l">
              <a:defRPr smtClean="0">
                <a:solidFill>
                  <a:schemeClr val="bg1"/>
                </a:solidFill>
              </a:defRPr>
            </a:lvl1pPr>
          </a:lstStyle>
          <a:p>
            <a:pPr>
              <a:defRPr/>
            </a:pPr>
            <a:fld id="{5AA1CF11-BE71-4C68-9537-5B50604F133B}" type="datetimeFigureOut">
              <a:rPr lang="en-US"/>
              <a:pPr>
                <a:defRPr/>
              </a:pPr>
              <a:t>11/25/2016</a:t>
            </a:fld>
            <a:endParaRPr lang="en-US"/>
          </a:p>
        </p:txBody>
      </p:sp>
      <p:sp>
        <p:nvSpPr>
          <p:cNvPr id="8" name="Footer Placeholder 4"/>
          <p:cNvSpPr>
            <a:spLocks noGrp="1"/>
          </p:cNvSpPr>
          <p:nvPr>
            <p:ph type="ftr" sz="quarter" idx="11"/>
          </p:nvPr>
        </p:nvSpPr>
        <p:spPr>
          <a:xfrm>
            <a:off x="3048000" y="6248400"/>
            <a:ext cx="75184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11074400" y="6248400"/>
            <a:ext cx="738188" cy="365125"/>
          </a:xfrm>
        </p:spPr>
        <p:txBody>
          <a:bodyPr/>
          <a:lstStyle>
            <a:lvl1pPr>
              <a:defRPr/>
            </a:lvl1pPr>
          </a:lstStyle>
          <a:p>
            <a:pPr>
              <a:defRPr/>
            </a:pPr>
            <a:fld id="{7ECCEC2A-E97F-4134-AB87-5BA8A8DE7285}"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6" name="PlaceHolder 2"/>
          <p:cNvSpPr>
            <a:spLocks noGrp="1"/>
          </p:cNvSpPr>
          <p:nvPr>
            <p:ph type="body"/>
          </p:nvPr>
        </p:nvSpPr>
        <p:spPr>
          <a:xfrm>
            <a:off x="609563" y="1604845"/>
            <a:ext cx="10971684"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ectangle 10"/>
          <p:cNvSpPr/>
          <p:nvPr/>
        </p:nvSpPr>
        <p:spPr>
          <a:xfrm>
            <a:off x="10947400" y="282575"/>
            <a:ext cx="8556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10756900" y="282575"/>
            <a:ext cx="12223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Date Placeholder 4"/>
          <p:cNvSpPr>
            <a:spLocks noGrp="1"/>
          </p:cNvSpPr>
          <p:nvPr>
            <p:ph type="dt" sz="half" idx="10"/>
          </p:nvPr>
        </p:nvSpPr>
        <p:spPr/>
        <p:txBody>
          <a:bodyPr/>
          <a:lstStyle>
            <a:lvl1pPr>
              <a:defRPr/>
            </a:lvl1pPr>
          </a:lstStyle>
          <a:p>
            <a:pPr>
              <a:defRPr/>
            </a:pPr>
            <a:fld id="{C23287CC-4469-464E-A674-A63E23ED944B}" type="datetimeFigureOut">
              <a:rPr lang="en-US"/>
              <a:pPr>
                <a:defRPr/>
              </a:pPr>
              <a:t>11/25/2016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1C7226E-E62D-46AA-A100-294CBFE507AC}" type="slidenum">
              <a:rPr lang="en-US"/>
              <a:pPr>
                <a:defRPr/>
              </a:pPr>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Rectangle 9"/>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9" name="Date Placeholder 6"/>
          <p:cNvSpPr>
            <a:spLocks noGrp="1"/>
          </p:cNvSpPr>
          <p:nvPr>
            <p:ph type="dt" sz="half" idx="10"/>
          </p:nvPr>
        </p:nvSpPr>
        <p:spPr/>
        <p:txBody>
          <a:bodyPr/>
          <a:lstStyle>
            <a:lvl1pPr>
              <a:defRPr/>
            </a:lvl1pPr>
          </a:lstStyle>
          <a:p>
            <a:pPr>
              <a:defRPr/>
            </a:pPr>
            <a:fld id="{9E622F6D-E590-4198-8843-D0FC7B642A20}" type="datetimeFigureOut">
              <a:rPr lang="en-US"/>
              <a:pPr>
                <a:defRPr/>
              </a:pPr>
              <a:t>11/25/2016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91F6B38B-18FB-4755-AD72-13DE9187C785}" type="slidenum">
              <a:rPr lang="en-US"/>
              <a:pPr>
                <a:defRPr/>
              </a:pPr>
              <a:t>‹N°›</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5" name="TextBox 9"/>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6" name="Rectangle 13"/>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4"/>
          <p:cNvSpPr>
            <a:spLocks noGrp="1"/>
          </p:cNvSpPr>
          <p:nvPr>
            <p:ph type="dt" sz="half" idx="15"/>
          </p:nvPr>
        </p:nvSpPr>
        <p:spPr/>
        <p:txBody>
          <a:bodyPr/>
          <a:lstStyle>
            <a:lvl1pPr>
              <a:defRPr/>
            </a:lvl1pPr>
          </a:lstStyle>
          <a:p>
            <a:pPr>
              <a:defRPr/>
            </a:pPr>
            <a:fld id="{88B99C93-F56F-46AB-9EB8-53614A95B15F}" type="datetime1">
              <a:rPr lang="en-US"/>
              <a:pPr>
                <a:defRPr/>
              </a:pPr>
              <a:t>11/25/2016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CFE27C91-31C1-48FC-8631-1787AA3D9333}" type="slidenum">
              <a:rPr lang="en-US"/>
              <a:pPr>
                <a:defRPr/>
              </a:pPr>
              <a:t>‹N°›</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6" name="Rectangle 7"/>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Date Placeholder 4"/>
          <p:cNvSpPr>
            <a:spLocks noGrp="1"/>
          </p:cNvSpPr>
          <p:nvPr>
            <p:ph type="dt" sz="half" idx="17"/>
          </p:nvPr>
        </p:nvSpPr>
        <p:spPr/>
        <p:txBody>
          <a:bodyPr/>
          <a:lstStyle>
            <a:lvl1pPr>
              <a:defRPr/>
            </a:lvl1pPr>
          </a:lstStyle>
          <a:p>
            <a:pPr>
              <a:defRPr/>
            </a:pPr>
            <a:fld id="{88B99C93-F56F-46AB-9EB8-53614A95B15F}" type="datetime1">
              <a:rPr lang="en-US"/>
              <a:pPr>
                <a:defRPr/>
              </a:pPr>
              <a:t>11/25/2016</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6BC9A992-B89A-4A84-BE41-CC268CC3EB6B}" type="slidenum">
              <a:rPr lang="en-US"/>
              <a:pPr>
                <a:defRPr/>
              </a:pPr>
              <a:t>‹N°›</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7" name="Rectangle 7"/>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fr-FR" smtClean="0"/>
              <a:t>Cliquez et modifiez le titre</a:t>
            </a:r>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Date Placeholder 4"/>
          <p:cNvSpPr>
            <a:spLocks noGrp="1"/>
          </p:cNvSpPr>
          <p:nvPr>
            <p:ph type="dt" sz="half" idx="19"/>
          </p:nvPr>
        </p:nvSpPr>
        <p:spPr/>
        <p:txBody>
          <a:bodyPr/>
          <a:lstStyle>
            <a:lvl1pPr>
              <a:defRPr/>
            </a:lvl1pPr>
          </a:lstStyle>
          <a:p>
            <a:pPr>
              <a:defRPr/>
            </a:pPr>
            <a:fld id="{88B99C93-F56F-46AB-9EB8-53614A95B15F}" type="datetime1">
              <a:rPr lang="en-US"/>
              <a:pPr>
                <a:defRPr/>
              </a:pPr>
              <a:t>11/25/2016</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20BE01E0-DAA9-4C69-8A13-870C8FEE80A1}" type="slidenum">
              <a:rPr lang="en-US"/>
              <a:pPr>
                <a:defRPr/>
              </a:pPr>
              <a:t>‹N°›</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Rectangle 5"/>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fr-FR" smtClean="0"/>
              <a:t>Cliquez et modifiez le titre</a:t>
            </a:r>
            <a:endParaRPr/>
          </a:p>
        </p:txBody>
      </p:sp>
      <p:sp>
        <p:nvSpPr>
          <p:cNvPr id="5" name="Date Placeholder 2"/>
          <p:cNvSpPr>
            <a:spLocks noGrp="1"/>
          </p:cNvSpPr>
          <p:nvPr>
            <p:ph type="dt" sz="half" idx="10"/>
          </p:nvPr>
        </p:nvSpPr>
        <p:spPr/>
        <p:txBody>
          <a:bodyPr/>
          <a:lstStyle>
            <a:lvl1pPr>
              <a:defRPr/>
            </a:lvl1pPr>
          </a:lstStyle>
          <a:p>
            <a:pPr>
              <a:defRPr/>
            </a:pPr>
            <a:fld id="{9F254BE4-EA0A-4E98-8860-736205D7408E}" type="datetimeFigureOut">
              <a:rPr lang="en-US"/>
              <a:pPr>
                <a:defRPr/>
              </a:pPr>
              <a:t>11/25/2016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CC16BD8-8A20-41AD-B088-0C20D170F94C}" type="slidenum">
              <a:rPr lang="en-US"/>
              <a:pPr>
                <a:defRPr/>
              </a:pPr>
              <a:t>‹N°›</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4"/>
          <p:cNvSpPr/>
          <p:nvPr/>
        </p:nvSpPr>
        <p:spPr>
          <a:xfrm>
            <a:off x="10888663" y="282575"/>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8AD5F3B6-5B67-4D5A-B8AC-5DE0B5711E09}" type="datetimeFigureOut">
              <a:rPr lang="en-US"/>
              <a:pPr>
                <a:defRPr/>
              </a:pPr>
              <a:t>11/25/2016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ACFE46B-E328-4D8F-A890-D3AB1A472FFF}" type="slidenum">
              <a:rPr lang="en-US"/>
              <a:pPr>
                <a:defRPr/>
              </a:pPr>
              <a:t>‹N°›</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p:nvPr/>
        </p:nvSpPr>
        <p:spPr>
          <a:xfrm>
            <a:off x="376238" y="228600"/>
            <a:ext cx="4602162"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566738" y="174625"/>
            <a:ext cx="550862"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a:xfrm>
            <a:off x="9855200" y="6423025"/>
            <a:ext cx="2049463" cy="365125"/>
          </a:xfrm>
        </p:spPr>
        <p:txBody>
          <a:bodyPr/>
          <a:lstStyle>
            <a:lvl1pPr>
              <a:defRPr/>
            </a:lvl1pPr>
          </a:lstStyle>
          <a:p>
            <a:pPr>
              <a:defRPr/>
            </a:pPr>
            <a:fld id="{2E064353-B9B8-4C92-9530-EBCBBE52E3D2}" type="datetimeFigureOut">
              <a:rPr lang="en-US"/>
              <a:pPr>
                <a:defRPr/>
              </a:pPr>
              <a:t>11/25/2016</a:t>
            </a:fld>
            <a:endParaRPr lang="en-US"/>
          </a:p>
        </p:txBody>
      </p:sp>
      <p:sp>
        <p:nvSpPr>
          <p:cNvPr id="8" name="Footer Placeholder 5"/>
          <p:cNvSpPr>
            <a:spLocks noGrp="1"/>
          </p:cNvSpPr>
          <p:nvPr>
            <p:ph type="ftr" sz="quarter" idx="11"/>
          </p:nvPr>
        </p:nvSpPr>
        <p:spPr>
          <a:xfrm>
            <a:off x="5145088" y="6423025"/>
            <a:ext cx="4422775" cy="365125"/>
          </a:xfrm>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a:off x="10888663" y="282575"/>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5319713" y="3370263"/>
            <a:ext cx="295275"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370541" y="228600"/>
            <a:ext cx="4614211"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Date Placeholder 4"/>
          <p:cNvSpPr>
            <a:spLocks noGrp="1"/>
          </p:cNvSpPr>
          <p:nvPr>
            <p:ph type="dt" sz="half" idx="10"/>
          </p:nvPr>
        </p:nvSpPr>
        <p:spPr>
          <a:xfrm>
            <a:off x="9855200" y="6423025"/>
            <a:ext cx="2049463" cy="365125"/>
          </a:xfrm>
        </p:spPr>
        <p:txBody>
          <a:bodyPr/>
          <a:lstStyle>
            <a:lvl1pPr>
              <a:defRPr/>
            </a:lvl1pPr>
          </a:lstStyle>
          <a:p>
            <a:pPr>
              <a:defRPr/>
            </a:pPr>
            <a:fld id="{3253C112-50D3-4549-893E-FADEE84BD36F}" type="datetimeFigureOut">
              <a:rPr lang="en-US"/>
              <a:pPr>
                <a:defRPr/>
              </a:pPr>
              <a:t>11/25/2016</a:t>
            </a:fld>
            <a:endParaRPr lang="en-US"/>
          </a:p>
        </p:txBody>
      </p:sp>
      <p:sp>
        <p:nvSpPr>
          <p:cNvPr id="8" name="Footer Placeholder 5"/>
          <p:cNvSpPr>
            <a:spLocks noGrp="1"/>
          </p:cNvSpPr>
          <p:nvPr>
            <p:ph type="ftr" sz="quarter" idx="11"/>
          </p:nvPr>
        </p:nvSpPr>
        <p:spPr>
          <a:xfrm>
            <a:off x="5588000" y="6423025"/>
            <a:ext cx="4006850"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93ED4D9-C3F9-4637-A66D-C4EDA766B65A}" type="slidenum">
              <a:rPr lang="en-US"/>
              <a:pPr>
                <a:defRPr/>
              </a:pPr>
              <a:t>‹N°›</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7"/>
          <p:cNvSpPr/>
          <p:nvPr/>
        </p:nvSpPr>
        <p:spPr>
          <a:xfrm>
            <a:off x="9069388" y="228600"/>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9069388" y="2378075"/>
            <a:ext cx="27432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436563" y="4632325"/>
            <a:ext cx="293687"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370541" y="228600"/>
            <a:ext cx="85045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Date Placeholder 4"/>
          <p:cNvSpPr>
            <a:spLocks noGrp="1"/>
          </p:cNvSpPr>
          <p:nvPr>
            <p:ph type="dt" sz="half" idx="10"/>
          </p:nvPr>
        </p:nvSpPr>
        <p:spPr/>
        <p:txBody>
          <a:bodyPr/>
          <a:lstStyle>
            <a:lvl1pPr>
              <a:defRPr/>
            </a:lvl1pPr>
          </a:lstStyle>
          <a:p>
            <a:pPr>
              <a:defRPr/>
            </a:pPr>
            <a:fld id="{88B99C93-F56F-46AB-9EB8-53614A95B15F}" type="datetime1">
              <a:rPr lang="en-US"/>
              <a:pPr>
                <a:defRPr/>
              </a:pPr>
              <a:t>11/25/2016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FF070CB-99A5-4FEF-AFD1-5DCDAEDABCEA}"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8" name="PlaceHolder 2"/>
          <p:cNvSpPr>
            <a:spLocks noGrp="1"/>
          </p:cNvSpPr>
          <p:nvPr>
            <p:ph type="body"/>
          </p:nvPr>
        </p:nvSpPr>
        <p:spPr>
          <a:xfrm>
            <a:off x="609563" y="1604845"/>
            <a:ext cx="5354133" cy="3977811"/>
          </a:xfrm>
          <a:prstGeom prst="rect">
            <a:avLst/>
          </a:prstGeom>
        </p:spPr>
        <p:txBody>
          <a:bodyPr/>
          <a:lstStyle/>
          <a:p>
            <a:pPr lvl="0"/>
            <a:r>
              <a:rPr lang="fr-FR" smtClean="0"/>
              <a:t>Cliquez pour modifier les styles du texte du masque</a:t>
            </a:r>
          </a:p>
        </p:txBody>
      </p:sp>
      <p:sp>
        <p:nvSpPr>
          <p:cNvPr id="9" name="PlaceHolder 3"/>
          <p:cNvSpPr>
            <a:spLocks noGrp="1"/>
          </p:cNvSpPr>
          <p:nvPr>
            <p:ph type="body"/>
          </p:nvPr>
        </p:nvSpPr>
        <p:spPr>
          <a:xfrm>
            <a:off x="6231904" y="1604845"/>
            <a:ext cx="5354133"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6" name="Rectangle 7"/>
          <p:cNvSpPr/>
          <p:nvPr/>
        </p:nvSpPr>
        <p:spPr>
          <a:xfrm>
            <a:off x="376238" y="228600"/>
            <a:ext cx="851693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566738" y="174625"/>
            <a:ext cx="550862"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8" name="Rectangle 9"/>
          <p:cNvSpPr/>
          <p:nvPr/>
        </p:nvSpPr>
        <p:spPr>
          <a:xfrm>
            <a:off x="9069388"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9" name="Date Placeholder 4"/>
          <p:cNvSpPr>
            <a:spLocks noGrp="1"/>
          </p:cNvSpPr>
          <p:nvPr>
            <p:ph type="dt" sz="half" idx="15"/>
          </p:nvPr>
        </p:nvSpPr>
        <p:spPr>
          <a:xfrm>
            <a:off x="6950075" y="6235700"/>
            <a:ext cx="1797050" cy="365125"/>
          </a:xfrm>
        </p:spPr>
        <p:txBody>
          <a:bodyPr/>
          <a:lstStyle>
            <a:lvl1pPr>
              <a:defRPr smtClean="0">
                <a:solidFill>
                  <a:schemeClr val="bg1"/>
                </a:solidFill>
              </a:defRPr>
            </a:lvl1pPr>
          </a:lstStyle>
          <a:p>
            <a:pPr>
              <a:defRPr/>
            </a:pPr>
            <a:fld id="{88B99C93-F56F-46AB-9EB8-53614A95B15F}" type="datetime1">
              <a:rPr lang="en-US"/>
              <a:pPr>
                <a:defRPr/>
              </a:pPr>
              <a:t>11/25/2016</a:t>
            </a:fld>
            <a:endParaRPr lang="en-US"/>
          </a:p>
        </p:txBody>
      </p:sp>
      <p:sp>
        <p:nvSpPr>
          <p:cNvPr id="10" name="Footer Placeholder 5"/>
          <p:cNvSpPr>
            <a:spLocks noGrp="1"/>
          </p:cNvSpPr>
          <p:nvPr>
            <p:ph type="ftr" sz="quarter" idx="16"/>
          </p:nvPr>
        </p:nvSpPr>
        <p:spPr>
          <a:xfrm>
            <a:off x="508000" y="6235700"/>
            <a:ext cx="61976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86405108-DD20-4820-B6A0-6C8DBB3CE7E1}" type="slidenum">
              <a:rPr lang="en-US"/>
              <a:pPr>
                <a:defRPr/>
              </a:pPr>
              <a:t>‹N°›</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7" name="Rectangle 7"/>
          <p:cNvSpPr/>
          <p:nvPr/>
        </p:nvSpPr>
        <p:spPr>
          <a:xfrm>
            <a:off x="376238" y="228600"/>
            <a:ext cx="56483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566738" y="174625"/>
            <a:ext cx="550862"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cs typeface="+mn-cs"/>
              </a:rPr>
              <a:t>+</a:t>
            </a:r>
          </a:p>
        </p:txBody>
      </p:sp>
      <p:sp>
        <p:nvSpPr>
          <p:cNvPr id="9" name="Rectangle 9"/>
          <p:cNvSpPr/>
          <p:nvPr/>
        </p:nvSpPr>
        <p:spPr>
          <a:xfrm>
            <a:off x="9069388"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6165850" y="4535488"/>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2" name="Picture Placeholder 12"/>
          <p:cNvSpPr>
            <a:spLocks noGrp="1"/>
          </p:cNvSpPr>
          <p:nvPr>
            <p:ph type="pic" sz="quarter" idx="13"/>
          </p:nvPr>
        </p:nvSpPr>
        <p:spPr>
          <a:xfrm>
            <a:off x="6165851" y="22860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3" name="Picture Placeholder 12"/>
          <p:cNvSpPr>
            <a:spLocks noGrp="1"/>
          </p:cNvSpPr>
          <p:nvPr>
            <p:ph type="pic" sz="quarter" idx="14"/>
          </p:nvPr>
        </p:nvSpPr>
        <p:spPr>
          <a:xfrm>
            <a:off x="6165851" y="2381663"/>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4" name="Picture Placeholder 12"/>
          <p:cNvSpPr>
            <a:spLocks noGrp="1"/>
          </p:cNvSpPr>
          <p:nvPr>
            <p:ph type="pic" sz="quarter" idx="15"/>
          </p:nvPr>
        </p:nvSpPr>
        <p:spPr>
          <a:xfrm>
            <a:off x="9070848" y="2381662"/>
            <a:ext cx="2743200" cy="418795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1" name="Date Placeholder 4"/>
          <p:cNvSpPr>
            <a:spLocks noGrp="1"/>
          </p:cNvSpPr>
          <p:nvPr>
            <p:ph type="dt" sz="half" idx="16"/>
          </p:nvPr>
        </p:nvSpPr>
        <p:spPr>
          <a:xfrm>
            <a:off x="4064000" y="6235700"/>
            <a:ext cx="1798638" cy="365125"/>
          </a:xfrm>
        </p:spPr>
        <p:txBody>
          <a:bodyPr/>
          <a:lstStyle>
            <a:lvl1pPr>
              <a:defRPr smtClean="0">
                <a:solidFill>
                  <a:schemeClr val="bg1"/>
                </a:solidFill>
              </a:defRPr>
            </a:lvl1pPr>
          </a:lstStyle>
          <a:p>
            <a:pPr>
              <a:defRPr/>
            </a:pPr>
            <a:fld id="{88B99C93-F56F-46AB-9EB8-53614A95B15F}" type="datetime1">
              <a:rPr lang="en-US"/>
              <a:pPr>
                <a:defRPr/>
              </a:pPr>
              <a:t>11/25/2016</a:t>
            </a:fld>
            <a:endParaRPr lang="en-US"/>
          </a:p>
        </p:txBody>
      </p:sp>
      <p:sp>
        <p:nvSpPr>
          <p:cNvPr id="15" name="Footer Placeholder 5"/>
          <p:cNvSpPr>
            <a:spLocks noGrp="1"/>
          </p:cNvSpPr>
          <p:nvPr>
            <p:ph type="ftr" sz="quarter" idx="17"/>
          </p:nvPr>
        </p:nvSpPr>
        <p:spPr>
          <a:xfrm>
            <a:off x="508000" y="6235700"/>
            <a:ext cx="34544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DF833BC7-31CF-43A7-95CC-31BF9E2F5233}" type="slidenum">
              <a:rPr lang="en-US"/>
              <a:pPr>
                <a:defRPr/>
              </a:pPr>
              <a:t>‹N°›</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7" name="Rectangle 10"/>
          <p:cNvSpPr/>
          <p:nvPr/>
        </p:nvSpPr>
        <p:spPr>
          <a:xfrm>
            <a:off x="10888663" y="282575"/>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6334125" y="3370263"/>
            <a:ext cx="293688"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cs typeface="+mn-cs"/>
              </a:rPr>
              <a:t>+ </a:t>
            </a: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fr-FR" smtClean="0"/>
              <a:t>Cliquez et modifiez le titre</a:t>
            </a:r>
            <a:endParaRPr/>
          </a:p>
        </p:txBody>
      </p:sp>
      <p:sp>
        <p:nvSpPr>
          <p:cNvPr id="3" name="Picture Placeholder 2"/>
          <p:cNvSpPr>
            <a:spLocks noGrp="1"/>
          </p:cNvSpPr>
          <p:nvPr>
            <p:ph type="pic" idx="1"/>
          </p:nvPr>
        </p:nvSpPr>
        <p:spPr>
          <a:xfrm>
            <a:off x="370541" y="2365248"/>
            <a:ext cx="5653492"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4" name="Picture Placeholder 12"/>
          <p:cNvSpPr>
            <a:spLocks noGrp="1"/>
          </p:cNvSpPr>
          <p:nvPr>
            <p:ph type="pic" sz="quarter" idx="13"/>
          </p:nvPr>
        </p:nvSpPr>
        <p:spPr>
          <a:xfrm>
            <a:off x="370540" y="22860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5" name="Picture Placeholder 12"/>
          <p:cNvSpPr>
            <a:spLocks noGrp="1"/>
          </p:cNvSpPr>
          <p:nvPr>
            <p:ph type="pic" sz="quarter" idx="14"/>
          </p:nvPr>
        </p:nvSpPr>
        <p:spPr>
          <a:xfrm>
            <a:off x="3280833" y="228600"/>
            <a:ext cx="2743200" cy="2039112"/>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9" name="Date Placeholder 4"/>
          <p:cNvSpPr>
            <a:spLocks noGrp="1"/>
          </p:cNvSpPr>
          <p:nvPr>
            <p:ph type="dt" sz="half" idx="15"/>
          </p:nvPr>
        </p:nvSpPr>
        <p:spPr>
          <a:xfrm>
            <a:off x="9855200" y="6423025"/>
            <a:ext cx="2049463" cy="365125"/>
          </a:xfrm>
        </p:spPr>
        <p:txBody>
          <a:bodyPr/>
          <a:lstStyle>
            <a:lvl1pPr>
              <a:defRPr/>
            </a:lvl1pPr>
          </a:lstStyle>
          <a:p>
            <a:pPr>
              <a:defRPr/>
            </a:pPr>
            <a:fld id="{88B99C93-F56F-46AB-9EB8-53614A95B15F}" type="datetime1">
              <a:rPr lang="en-US"/>
              <a:pPr>
                <a:defRPr/>
              </a:pPr>
              <a:t>11/25/2016</a:t>
            </a:fld>
            <a:endParaRPr lang="en-US"/>
          </a:p>
        </p:txBody>
      </p:sp>
      <p:sp>
        <p:nvSpPr>
          <p:cNvPr id="10" name="Footer Placeholder 5"/>
          <p:cNvSpPr>
            <a:spLocks noGrp="1"/>
          </p:cNvSpPr>
          <p:nvPr>
            <p:ph type="ftr" sz="quarter" idx="16"/>
          </p:nvPr>
        </p:nvSpPr>
        <p:spPr>
          <a:xfrm>
            <a:off x="5588000" y="6423025"/>
            <a:ext cx="4006850"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71E29199-2B50-4019-B842-123B652A95A6}" type="slidenum">
              <a:rPr lang="en-US"/>
              <a:pPr>
                <a:defRPr/>
              </a:pPr>
              <a:t>‹N°›</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4" name="Rectangle 6"/>
          <p:cNvSpPr/>
          <p:nvPr/>
        </p:nvSpPr>
        <p:spPr>
          <a:xfrm>
            <a:off x="1088866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96863" y="228600"/>
            <a:ext cx="3492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0"/>
          </p:nvPr>
        </p:nvSpPr>
        <p:spPr/>
        <p:txBody>
          <a:bodyPr/>
          <a:lstStyle>
            <a:lvl1pPr>
              <a:defRPr/>
            </a:lvl1pPr>
          </a:lstStyle>
          <a:p>
            <a:pPr>
              <a:defRPr/>
            </a:pPr>
            <a:fld id="{8CF50EB3-A4CF-4A82-B441-679B3CE6ACA0}" type="datetimeFigureOut">
              <a:rPr lang="en-US"/>
              <a:pPr>
                <a:defRPr/>
              </a:pPr>
              <a:t>11/25/2016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7D7FAEC-B9DB-4CE0-B422-9C51FD09D796}" type="slidenum">
              <a:rPr lang="en-US"/>
              <a:pPr>
                <a:defRPr/>
              </a:pPr>
              <a:t>‹N°›</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4" name="Rectangle 9"/>
          <p:cNvSpPr/>
          <p:nvPr/>
        </p:nvSpPr>
        <p:spPr>
          <a:xfrm>
            <a:off x="10888663" y="282575"/>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11500644" y="561181"/>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cs typeface="+mn-cs"/>
              </a:rPr>
              <a:t>+</a:t>
            </a:r>
          </a:p>
        </p:txBody>
      </p:sp>
      <p:sp>
        <p:nvSpPr>
          <p:cNvPr id="2" name="Vertical Title 1"/>
          <p:cNvSpPr>
            <a:spLocks noGrp="1"/>
          </p:cNvSpPr>
          <p:nvPr>
            <p:ph type="title" orient="vert"/>
          </p:nvPr>
        </p:nvSpPr>
        <p:spPr>
          <a:xfrm>
            <a:off x="10661029" y="954742"/>
            <a:ext cx="908424" cy="517142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Date Placeholder 3"/>
          <p:cNvSpPr>
            <a:spLocks noGrp="1"/>
          </p:cNvSpPr>
          <p:nvPr>
            <p:ph type="dt" sz="half" idx="10"/>
          </p:nvPr>
        </p:nvSpPr>
        <p:spPr/>
        <p:txBody>
          <a:bodyPr/>
          <a:lstStyle>
            <a:lvl1pPr>
              <a:defRPr/>
            </a:lvl1pPr>
          </a:lstStyle>
          <a:p>
            <a:pPr>
              <a:defRPr/>
            </a:pPr>
            <a:fld id="{4B7E9D9D-1C39-4486-81DA-02EA67B0C8DA}" type="datetimeFigureOut">
              <a:rPr lang="en-US"/>
              <a:pPr>
                <a:defRPr/>
              </a:pPr>
              <a:t>11/25/2016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019215E-D6DC-498E-AE85-1DC86452EE1B}"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0"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563" y="273356"/>
            <a:ext cx="10971684" cy="5308647"/>
          </a:xfrm>
          <a:prstGeom prst="rect">
            <a:avLst/>
          </a:prstGeom>
        </p:spPr>
        <p:txBody>
          <a:bodyPr anchor="ctr"/>
          <a:lstStyle/>
          <a:p>
            <a:r>
              <a:rPr lang="fr-FR" smtClean="0"/>
              <a:t>Cliquez pour modifier le style des sous-titres du masque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13" name="PlaceHolder 2"/>
          <p:cNvSpPr>
            <a:spLocks noGrp="1"/>
          </p:cNvSpPr>
          <p:nvPr>
            <p:ph type="body"/>
          </p:nvPr>
        </p:nvSpPr>
        <p:spPr>
          <a:xfrm>
            <a:off x="609563" y="1604845"/>
            <a:ext cx="5354133" cy="1897135"/>
          </a:xfrm>
          <a:prstGeom prst="rect">
            <a:avLst/>
          </a:prstGeom>
        </p:spPr>
        <p:txBody>
          <a:bodyPr/>
          <a:lstStyle/>
          <a:p>
            <a:pPr lvl="0"/>
            <a:r>
              <a:rPr lang="fr-FR" smtClean="0"/>
              <a:t>Cliquez pour modifier les styles du texte du masque</a:t>
            </a:r>
          </a:p>
        </p:txBody>
      </p:sp>
      <p:sp>
        <p:nvSpPr>
          <p:cNvPr id="14" name="PlaceHolder 3"/>
          <p:cNvSpPr>
            <a:spLocks noGrp="1"/>
          </p:cNvSpPr>
          <p:nvPr>
            <p:ph type="body"/>
          </p:nvPr>
        </p:nvSpPr>
        <p:spPr>
          <a:xfrm>
            <a:off x="609563" y="3682582"/>
            <a:ext cx="5354133" cy="1897135"/>
          </a:xfrm>
          <a:prstGeom prst="rect">
            <a:avLst/>
          </a:prstGeom>
        </p:spPr>
        <p:txBody>
          <a:bodyPr/>
          <a:lstStyle/>
          <a:p>
            <a:pPr lvl="0"/>
            <a:r>
              <a:rPr lang="fr-FR" smtClean="0"/>
              <a:t>Cliquez pour modifier les styles du texte du masque</a:t>
            </a:r>
          </a:p>
        </p:txBody>
      </p:sp>
      <p:sp>
        <p:nvSpPr>
          <p:cNvPr id="15" name="PlaceHolder 4"/>
          <p:cNvSpPr>
            <a:spLocks noGrp="1"/>
          </p:cNvSpPr>
          <p:nvPr>
            <p:ph type="body"/>
          </p:nvPr>
        </p:nvSpPr>
        <p:spPr>
          <a:xfrm>
            <a:off x="6231904" y="1604845"/>
            <a:ext cx="5354133" cy="3977811"/>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17" name="PlaceHolder 2"/>
          <p:cNvSpPr>
            <a:spLocks noGrp="1"/>
          </p:cNvSpPr>
          <p:nvPr>
            <p:ph type="body"/>
          </p:nvPr>
        </p:nvSpPr>
        <p:spPr>
          <a:xfrm>
            <a:off x="609563" y="1604845"/>
            <a:ext cx="5354133" cy="3977811"/>
          </a:xfrm>
          <a:prstGeom prst="rect">
            <a:avLst/>
          </a:prstGeom>
        </p:spPr>
        <p:txBody>
          <a:bodyPr/>
          <a:lstStyle/>
          <a:p>
            <a:pPr lvl="0"/>
            <a:r>
              <a:rPr lang="fr-FR" smtClean="0"/>
              <a:t>Cliquez pour modifier les styles du texte du masque</a:t>
            </a:r>
          </a:p>
        </p:txBody>
      </p:sp>
      <p:sp>
        <p:nvSpPr>
          <p:cNvPr id="18" name="PlaceHolder 3"/>
          <p:cNvSpPr>
            <a:spLocks noGrp="1"/>
          </p:cNvSpPr>
          <p:nvPr>
            <p:ph type="body"/>
          </p:nvPr>
        </p:nvSpPr>
        <p:spPr>
          <a:xfrm>
            <a:off x="6231904" y="1604845"/>
            <a:ext cx="5354133" cy="1897135"/>
          </a:xfrm>
          <a:prstGeom prst="rect">
            <a:avLst/>
          </a:prstGeom>
        </p:spPr>
        <p:txBody>
          <a:bodyPr/>
          <a:lstStyle/>
          <a:p>
            <a:pPr lvl="0"/>
            <a:r>
              <a:rPr lang="fr-FR" smtClean="0"/>
              <a:t>Cliquez pour modifier les styles du texte du masque</a:t>
            </a:r>
          </a:p>
        </p:txBody>
      </p:sp>
      <p:sp>
        <p:nvSpPr>
          <p:cNvPr id="19" name="PlaceHolder 4"/>
          <p:cNvSpPr>
            <a:spLocks noGrp="1"/>
          </p:cNvSpPr>
          <p:nvPr>
            <p:ph type="body"/>
          </p:nvPr>
        </p:nvSpPr>
        <p:spPr>
          <a:xfrm>
            <a:off x="6231904" y="3682582"/>
            <a:ext cx="5354133"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563" y="273356"/>
            <a:ext cx="10971684" cy="1145009"/>
          </a:xfrm>
          <a:prstGeom prst="rect">
            <a:avLst/>
          </a:prstGeom>
        </p:spPr>
        <p:txBody>
          <a:bodyPr/>
          <a:lstStyle/>
          <a:p>
            <a:r>
              <a:rPr lang="fr-FR" smtClean="0"/>
              <a:t>Cliquez et modifiez le titre</a:t>
            </a:r>
            <a:endParaRPr/>
          </a:p>
        </p:txBody>
      </p:sp>
      <p:sp>
        <p:nvSpPr>
          <p:cNvPr id="21" name="PlaceHolder 2"/>
          <p:cNvSpPr>
            <a:spLocks noGrp="1"/>
          </p:cNvSpPr>
          <p:nvPr>
            <p:ph type="body"/>
          </p:nvPr>
        </p:nvSpPr>
        <p:spPr>
          <a:xfrm>
            <a:off x="609563" y="1604845"/>
            <a:ext cx="5354133" cy="1897135"/>
          </a:xfrm>
          <a:prstGeom prst="rect">
            <a:avLst/>
          </a:prstGeom>
        </p:spPr>
        <p:txBody>
          <a:bodyPr/>
          <a:lstStyle/>
          <a:p>
            <a:pPr lvl="0"/>
            <a:r>
              <a:rPr lang="fr-FR" smtClean="0"/>
              <a:t>Cliquez pour modifier les styles du texte du masque</a:t>
            </a:r>
          </a:p>
        </p:txBody>
      </p:sp>
      <p:sp>
        <p:nvSpPr>
          <p:cNvPr id="22" name="PlaceHolder 3"/>
          <p:cNvSpPr>
            <a:spLocks noGrp="1"/>
          </p:cNvSpPr>
          <p:nvPr>
            <p:ph type="body"/>
          </p:nvPr>
        </p:nvSpPr>
        <p:spPr>
          <a:xfrm>
            <a:off x="6231904" y="1604845"/>
            <a:ext cx="5354133" cy="1897135"/>
          </a:xfrm>
          <a:prstGeom prst="rect">
            <a:avLst/>
          </a:prstGeom>
        </p:spPr>
        <p:txBody>
          <a:bodyPr/>
          <a:lstStyle/>
          <a:p>
            <a:pPr lvl="0"/>
            <a:r>
              <a:rPr lang="fr-FR" smtClean="0"/>
              <a:t>Cliquez pour modifier les styles du texte du masque</a:t>
            </a:r>
          </a:p>
        </p:txBody>
      </p:sp>
      <p:sp>
        <p:nvSpPr>
          <p:cNvPr id="23" name="PlaceHolder 4"/>
          <p:cNvSpPr>
            <a:spLocks noGrp="1"/>
          </p:cNvSpPr>
          <p:nvPr>
            <p:ph type="body"/>
          </p:nvPr>
        </p:nvSpPr>
        <p:spPr>
          <a:xfrm>
            <a:off x="609563" y="3682582"/>
            <a:ext cx="10971684" cy="1897135"/>
          </a:xfrm>
          <a:prstGeom prst="rect">
            <a:avLst/>
          </a:prstGeom>
        </p:spPr>
        <p:txBody>
          <a:body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2"/>
          <p:cNvPicPr>
            <a:picLocks noChangeAspect="1" noChangeArrowheads="1"/>
          </p:cNvPicPr>
          <p:nvPr/>
        </p:nvPicPr>
        <p:blipFill>
          <a:blip r:embed="rId14"/>
          <a:srcRect/>
          <a:stretch>
            <a:fillRect/>
          </a:stretch>
        </p:blipFill>
        <p:spPr bwMode="auto">
          <a:xfrm>
            <a:off x="0" y="0"/>
            <a:ext cx="12190413" cy="6858000"/>
          </a:xfrm>
          <a:prstGeom prst="rect">
            <a:avLst/>
          </a:prstGeom>
          <a:noFill/>
          <a:ln w="9525">
            <a:noFill/>
            <a:miter lim="800000"/>
            <a:headEnd/>
            <a:tailEnd/>
          </a:ln>
        </p:spPr>
      </p:pic>
      <p:sp>
        <p:nvSpPr>
          <p:cNvPr id="4" name="PlaceHolder 1"/>
          <p:cNvSpPr>
            <a:spLocks noGrp="1"/>
          </p:cNvSpPr>
          <p:nvPr>
            <p:ph type="title"/>
          </p:nvPr>
        </p:nvSpPr>
        <p:spPr>
          <a:xfrm>
            <a:off x="895350" y="635000"/>
            <a:ext cx="10410825" cy="1144588"/>
          </a:xfrm>
          <a:prstGeom prst="rect">
            <a:avLst/>
          </a:prstGeom>
        </p:spPr>
        <p:txBody>
          <a:bodyPr lIns="0" tIns="0" rIns="0" bIns="0" anchor="ctr"/>
          <a:lstStyle/>
          <a:p>
            <a:r>
              <a:rPr lang="fr-FR"/>
              <a:t>Cliquez pour éditer le format du texte-titre</a:t>
            </a:r>
            <a:endParaRPr/>
          </a:p>
        </p:txBody>
      </p:sp>
      <p:sp>
        <p:nvSpPr>
          <p:cNvPr id="2" name="PlaceHolder 2"/>
          <p:cNvSpPr>
            <a:spLocks noGrp="1"/>
          </p:cNvSpPr>
          <p:nvPr>
            <p:ph type="body"/>
          </p:nvPr>
        </p:nvSpPr>
        <p:spPr>
          <a:xfrm>
            <a:off x="995363" y="1939925"/>
            <a:ext cx="10180637" cy="3976688"/>
          </a:xfrm>
          <a:prstGeom prst="rect">
            <a:avLst/>
          </a:prstGeom>
        </p:spPr>
        <p:txBody>
          <a:bodyPr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783" r:id="rId1"/>
    <p:sldLayoutId id="2147483782" r:id="rId2"/>
    <p:sldLayoutId id="2147483781" r:id="rId3"/>
    <p:sldLayoutId id="2147483780" r:id="rId4"/>
    <p:sldLayoutId id="2147483779" r:id="rId5"/>
    <p:sldLayoutId id="2147483778" r:id="rId6"/>
    <p:sldLayoutId id="2147483777" r:id="rId7"/>
    <p:sldLayoutId id="2147483776" r:id="rId8"/>
    <p:sldLayoutId id="2147483775" r:id="rId9"/>
    <p:sldLayoutId id="2147483774" r:id="rId10"/>
    <p:sldLayoutId id="2147483773" r:id="rId11"/>
    <p:sldLayoutId id="2147483784"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600" y="273050"/>
            <a:ext cx="10971213" cy="1144588"/>
          </a:xfrm>
          <a:prstGeom prst="rect">
            <a:avLst/>
          </a:prstGeom>
        </p:spPr>
        <p:txBody>
          <a:bodyPr lIns="0" tIns="0" rIns="0" bIns="0" anchor="ctr"/>
          <a:lstStyle/>
          <a:p>
            <a:r>
              <a:rPr lang="fr-FR"/>
              <a:t>Cliquez pour éditer le format du texte-titre</a:t>
            </a:r>
            <a:endParaRPr/>
          </a:p>
        </p:txBody>
      </p:sp>
      <p:sp>
        <p:nvSpPr>
          <p:cNvPr id="38" name="PlaceHolder 2"/>
          <p:cNvSpPr>
            <a:spLocks noGrp="1"/>
          </p:cNvSpPr>
          <p:nvPr>
            <p:ph type="body"/>
          </p:nvPr>
        </p:nvSpPr>
        <p:spPr>
          <a:xfrm>
            <a:off x="609600" y="1604963"/>
            <a:ext cx="10971213" cy="3978275"/>
          </a:xfrm>
          <a:prstGeom prst="rect">
            <a:avLst/>
          </a:prstGeom>
        </p:spPr>
        <p:txBody>
          <a:bodyPr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
        <p:nvSpPr>
          <p:cNvPr id="39" name="PlaceHolder 3"/>
          <p:cNvSpPr>
            <a:spLocks noGrp="1"/>
          </p:cNvSpPr>
          <p:nvPr>
            <p:ph type="dt"/>
          </p:nvPr>
        </p:nvSpPr>
        <p:spPr>
          <a:xfrm>
            <a:off x="696913" y="6248400"/>
            <a:ext cx="2840037" cy="473075"/>
          </a:xfrm>
          <a:prstGeom prst="rect">
            <a:avLst/>
          </a:prstGeom>
        </p:spPr>
        <p:txBody>
          <a:bodyPr lIns="0" tIns="0" rIns="0" bIns="0"/>
          <a:lstStyle>
            <a:lvl1pPr fontAlgn="auto">
              <a:spcBef>
                <a:spcPts val="0"/>
              </a:spcBef>
              <a:spcAft>
                <a:spcPts val="0"/>
              </a:spcAft>
              <a:defRPr sz="1400" spc="-1">
                <a:latin typeface="Times New Roman"/>
                <a:cs typeface="+mn-cs"/>
              </a:defRPr>
            </a:lvl1pPr>
          </a:lstStyle>
          <a:p>
            <a:pPr>
              <a:defRPr/>
            </a:pPr>
            <a:r>
              <a:rPr lang="fr-FR"/>
              <a:t>&lt;date/heure&gt;</a:t>
            </a:r>
            <a:endParaRPr>
              <a:latin typeface="+mn-lt"/>
            </a:endParaRPr>
          </a:p>
        </p:txBody>
      </p:sp>
      <p:sp>
        <p:nvSpPr>
          <p:cNvPr id="40" name="PlaceHolder 4"/>
          <p:cNvSpPr>
            <a:spLocks noGrp="1"/>
          </p:cNvSpPr>
          <p:nvPr>
            <p:ph type="ftr"/>
          </p:nvPr>
        </p:nvSpPr>
        <p:spPr>
          <a:xfrm>
            <a:off x="4168775" y="6248400"/>
            <a:ext cx="3865563" cy="473075"/>
          </a:xfrm>
          <a:prstGeom prst="rect">
            <a:avLst/>
          </a:prstGeom>
        </p:spPr>
        <p:txBody>
          <a:bodyPr lIns="0" tIns="0" rIns="0" bIns="0"/>
          <a:lstStyle>
            <a:lvl1pPr algn="ctr" fontAlgn="auto">
              <a:spcBef>
                <a:spcPts val="0"/>
              </a:spcBef>
              <a:spcAft>
                <a:spcPts val="0"/>
              </a:spcAft>
              <a:defRPr sz="1400" spc="-1">
                <a:latin typeface="Times New Roman"/>
                <a:cs typeface="+mn-cs"/>
              </a:defRPr>
            </a:lvl1pPr>
          </a:lstStyle>
          <a:p>
            <a:pPr>
              <a:defRPr/>
            </a:pPr>
            <a:r>
              <a:rPr lang="fr-FR"/>
              <a:t>&lt;pied de page&gt;</a:t>
            </a:r>
            <a:endParaRPr>
              <a:latin typeface="+mn-lt"/>
            </a:endParaRPr>
          </a:p>
        </p:txBody>
      </p:sp>
      <p:sp>
        <p:nvSpPr>
          <p:cNvPr id="41" name="PlaceHolder 5"/>
          <p:cNvSpPr>
            <a:spLocks noGrp="1"/>
          </p:cNvSpPr>
          <p:nvPr>
            <p:ph type="sldNum"/>
          </p:nvPr>
        </p:nvSpPr>
        <p:spPr>
          <a:xfrm>
            <a:off x="8740775" y="6248400"/>
            <a:ext cx="2840038" cy="473075"/>
          </a:xfrm>
          <a:prstGeom prst="rect">
            <a:avLst/>
          </a:prstGeom>
        </p:spPr>
        <p:txBody>
          <a:bodyPr lIns="0" tIns="0" rIns="0" bIns="0"/>
          <a:lstStyle>
            <a:lvl1pPr algn="r" fontAlgn="auto">
              <a:spcBef>
                <a:spcPts val="0"/>
              </a:spcBef>
              <a:spcAft>
                <a:spcPts val="0"/>
              </a:spcAft>
              <a:defRPr sz="1400" spc="-1">
                <a:latin typeface="Times New Roman"/>
                <a:cs typeface="+mn-cs"/>
              </a:defRPr>
            </a:lvl1pPr>
          </a:lstStyle>
          <a:p>
            <a:pPr>
              <a:defRPr/>
            </a:pPr>
            <a:fld id="{DECE87D3-D434-42C3-9776-0B09F363E254}" type="slidenum">
              <a:rPr lang="fr-FR"/>
              <a:pPr>
                <a:defRPr/>
              </a:pPr>
              <a:t>‹N°›</a:t>
            </a:fld>
            <a:endParaRPr>
              <a:latin typeface="+mn-lt"/>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665163" y="484188"/>
            <a:ext cx="1007427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7651" name="Text Placeholder 2"/>
          <p:cNvSpPr>
            <a:spLocks noGrp="1"/>
          </p:cNvSpPr>
          <p:nvPr>
            <p:ph type="body" idx="1"/>
          </p:nvPr>
        </p:nvSpPr>
        <p:spPr bwMode="auto">
          <a:xfrm>
            <a:off x="665163" y="1981200"/>
            <a:ext cx="10074275"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Date Placeholder 3"/>
          <p:cNvSpPr>
            <a:spLocks noGrp="1"/>
          </p:cNvSpPr>
          <p:nvPr>
            <p:ph type="dt" sz="half" idx="2"/>
          </p:nvPr>
        </p:nvSpPr>
        <p:spPr>
          <a:xfrm>
            <a:off x="9059863" y="6423025"/>
            <a:ext cx="28448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lumMod val="65000"/>
                    <a:lumOff val="35000"/>
                  </a:schemeClr>
                </a:solidFill>
                <a:latin typeface="+mn-lt"/>
                <a:cs typeface="+mn-cs"/>
              </a:defRPr>
            </a:lvl1pPr>
          </a:lstStyle>
          <a:p>
            <a:pPr>
              <a:defRPr/>
            </a:pPr>
            <a:fld id="{7C1E0D9F-39F0-4A30-8E21-24289F9DA41A}" type="datetimeFigureOut">
              <a:rPr lang="en-US"/>
              <a:pPr>
                <a:defRPr/>
              </a:pPr>
              <a:t>11/25/2016</a:t>
            </a:fld>
            <a:endParaRPr lang="en-US"/>
          </a:p>
        </p:txBody>
      </p:sp>
      <p:sp>
        <p:nvSpPr>
          <p:cNvPr id="5" name="Footer Placeholder 4"/>
          <p:cNvSpPr>
            <a:spLocks noGrp="1"/>
          </p:cNvSpPr>
          <p:nvPr>
            <p:ph type="ftr" sz="quarter" idx="3"/>
          </p:nvPr>
        </p:nvSpPr>
        <p:spPr>
          <a:xfrm>
            <a:off x="268288" y="6423025"/>
            <a:ext cx="8164512"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074400" y="242888"/>
            <a:ext cx="738188"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bg1"/>
                </a:solidFill>
                <a:latin typeface="+mn-lt"/>
                <a:cs typeface="+mn-cs"/>
              </a:defRPr>
            </a:lvl1pPr>
          </a:lstStyle>
          <a:p>
            <a:pPr>
              <a:defRPr/>
            </a:pPr>
            <a:fld id="{8D3C277A-E25B-4CEB-AAA1-B2C524253E8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Rockwell" pitchFamily="18" charset="0"/>
        </a:defRPr>
      </a:lvl2pPr>
      <a:lvl3pPr algn="l" rtl="0" fontAlgn="base">
        <a:spcBef>
          <a:spcPct val="0"/>
        </a:spcBef>
        <a:spcAft>
          <a:spcPct val="0"/>
        </a:spcAft>
        <a:defRPr sz="3600">
          <a:solidFill>
            <a:schemeClr val="accent1"/>
          </a:solidFill>
          <a:latin typeface="Rockwell" pitchFamily="18" charset="0"/>
        </a:defRPr>
      </a:lvl3pPr>
      <a:lvl4pPr algn="l" rtl="0" fontAlgn="base">
        <a:spcBef>
          <a:spcPct val="0"/>
        </a:spcBef>
        <a:spcAft>
          <a:spcPct val="0"/>
        </a:spcAft>
        <a:defRPr sz="3600">
          <a:solidFill>
            <a:schemeClr val="accent1"/>
          </a:solidFill>
          <a:latin typeface="Rockwell" pitchFamily="18" charset="0"/>
        </a:defRPr>
      </a:lvl4pPr>
      <a:lvl5pPr algn="l" rtl="0" fontAlgn="base">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Viviane%20Bouysse2.mp4"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Viviane%20Bouysse3.mp4"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2M3-structurer-sa-pensee-liste-observables.doc"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hyperlink" Target="http://montbeliard3.circo25.ac-besancon.fr/2016/07/05/liste-des-observables/" TargetMode="External"/><Relationship Id="rId4" Type="http://schemas.openxmlformats.org/officeDocument/2006/relationships/hyperlink" Target="2M3-structurer-sa-pensee-Situations-et-observables.d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Libourne%201%20proposition%20carnet%20de%20suivi%20.pdf"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p&#244;le%2037%20ppt_2.pdf"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hyperlink" Target="Bouysse%201.mp4" TargetMode="Externa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traces-varie&#769;es%20ppt.pdf"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hyperlink" Target="exemple-cahier-de-suivi-numerationGS_.pdf" TargetMode="Externa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Versailles.mp4"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5.gif"/></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p:cNvSpPr>
            <a:spLocks noGrp="1"/>
          </p:cNvSpPr>
          <p:nvPr>
            <p:ph type="ctrTitle"/>
          </p:nvPr>
        </p:nvSpPr>
        <p:spPr>
          <a:xfrm>
            <a:off x="782638" y="614363"/>
            <a:ext cx="7767637" cy="3436937"/>
          </a:xfrm>
        </p:spPr>
        <p:txBody>
          <a:bodyPr/>
          <a:lstStyle/>
          <a:p>
            <a:r>
              <a:rPr lang="fr-FR" smtClean="0">
                <a:solidFill>
                  <a:schemeClr val="bg1"/>
                </a:solidFill>
              </a:rPr>
              <a:t>Le carnet de suivi</a:t>
            </a:r>
          </a:p>
        </p:txBody>
      </p:sp>
      <p:sp>
        <p:nvSpPr>
          <p:cNvPr id="3" name="Sous-titre 2"/>
          <p:cNvSpPr>
            <a:spLocks noGrp="1"/>
          </p:cNvSpPr>
          <p:nvPr>
            <p:ph type="subTitle" idx="1"/>
          </p:nvPr>
        </p:nvSpPr>
        <p:spPr>
          <a:xfrm>
            <a:off x="6400800" y="5562600"/>
            <a:ext cx="5384800" cy="1092200"/>
          </a:xfrm>
        </p:spPr>
        <p:txBody>
          <a:bodyPr rtlCol="0"/>
          <a:lstStyle/>
          <a:p>
            <a:pPr fontAlgn="auto">
              <a:spcAft>
                <a:spcPts val="0"/>
              </a:spcAft>
              <a:defRPr/>
            </a:pPr>
            <a:r>
              <a:rPr lang="fr-FR" dirty="0" smtClean="0"/>
              <a:t> </a:t>
            </a:r>
          </a:p>
          <a:p>
            <a:pPr fontAlgn="auto">
              <a:spcAft>
                <a:spcPts val="0"/>
              </a:spcAft>
              <a:defRPr/>
            </a:pPr>
            <a:r>
              <a:rPr lang="fr-FR" dirty="0" smtClean="0"/>
              <a:t>Animation Cycle 1</a:t>
            </a:r>
          </a:p>
          <a:p>
            <a:pPr fontAlgn="auto">
              <a:spcAft>
                <a:spcPts val="0"/>
              </a:spcAft>
              <a:defRPr/>
            </a:pPr>
            <a:r>
              <a:rPr lang="fr-FR" dirty="0" smtClean="0"/>
              <a:t>2016/2017</a:t>
            </a:r>
          </a:p>
          <a:p>
            <a:pPr fontAlgn="auto">
              <a:spcAft>
                <a:spcPts val="0"/>
              </a:spcAft>
              <a:defRPr/>
            </a:pPr>
            <a:r>
              <a:rPr lang="fr-FR" dirty="0" smtClean="0"/>
              <a:t>Circonscription de Belfort 3</a:t>
            </a:r>
          </a:p>
          <a:p>
            <a:pPr fontAlgn="auto">
              <a:spcAft>
                <a:spcPts val="0"/>
              </a:spcAft>
              <a:defRPr/>
            </a:pPr>
            <a:endParaRPr lang="fr-FR" dirty="0" smtClean="0"/>
          </a:p>
          <a:p>
            <a:pPr fontAlgn="auto">
              <a:spcAft>
                <a:spcPts val="0"/>
              </a:spcAft>
              <a:defRPr/>
            </a:pPr>
            <a:endParaRPr lang="fr-FR" dirty="0" smtClean="0"/>
          </a:p>
          <a:p>
            <a:pPr fontAlgn="auto">
              <a:spcAft>
                <a:spcPts val="0"/>
              </a:spcAft>
              <a:defRPr/>
            </a:pPr>
            <a:endParaRPr lang="fr-FR" dirty="0" smtClean="0"/>
          </a:p>
        </p:txBody>
      </p:sp>
      <p:sp>
        <p:nvSpPr>
          <p:cNvPr id="50179" name="ZoneTexte 5"/>
          <p:cNvSpPr txBox="1">
            <a:spLocks noChangeArrowheads="1"/>
          </p:cNvSpPr>
          <p:nvPr/>
        </p:nvSpPr>
        <p:spPr bwMode="auto">
          <a:xfrm>
            <a:off x="-660400" y="2806700"/>
            <a:ext cx="184150" cy="369888"/>
          </a:xfrm>
          <a:prstGeom prst="rect">
            <a:avLst/>
          </a:prstGeom>
          <a:noFill/>
          <a:ln w="9525">
            <a:noFill/>
            <a:miter lim="800000"/>
            <a:headEnd/>
            <a:tailEnd/>
          </a:ln>
        </p:spPr>
        <p:txBody>
          <a:bodyPr wrap="none">
            <a:spAutoFit/>
          </a:bodyPr>
          <a:lstStyle/>
          <a:p>
            <a:endParaRPr lang="fr-FR">
              <a:latin typeface="Rockwell" pitchFamily="18" charset="0"/>
              <a:cs typeface="DejaVu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title"/>
          </p:nvPr>
        </p:nvSpPr>
        <p:spPr/>
        <p:txBody>
          <a:bodyPr/>
          <a:lstStyle/>
          <a:p>
            <a:r>
              <a:rPr lang="fr-FR" smtClean="0"/>
              <a:t>Evaluer de manière positive, c’est observer.</a:t>
            </a:r>
          </a:p>
        </p:txBody>
      </p:sp>
      <p:sp>
        <p:nvSpPr>
          <p:cNvPr id="69634" name="Titre 3"/>
          <p:cNvSpPr txBox="1">
            <a:spLocks/>
          </p:cNvSpPr>
          <p:nvPr/>
        </p:nvSpPr>
        <p:spPr bwMode="auto">
          <a:xfrm>
            <a:off x="1042988" y="1085850"/>
            <a:ext cx="8231187" cy="1685925"/>
          </a:xfrm>
          <a:prstGeom prst="rect">
            <a:avLst/>
          </a:prstGeom>
          <a:noFill/>
          <a:ln w="9525">
            <a:noFill/>
            <a:miter lim="800000"/>
            <a:headEnd/>
            <a:tailEnd/>
          </a:ln>
        </p:spPr>
        <p:txBody>
          <a:bodyPr/>
          <a:lstStyle/>
          <a:p>
            <a:pPr defTabSz="914400"/>
            <a:endParaRPr lang="fr-FR" sz="3600">
              <a:solidFill>
                <a:schemeClr val="accent1"/>
              </a:solidFill>
              <a:latin typeface="Rockwell" pitchFamily="18" charset="0"/>
              <a:cs typeface="DejaVu Sans" pitchFamily="34" charset="0"/>
            </a:endParaRPr>
          </a:p>
        </p:txBody>
      </p:sp>
      <p:sp>
        <p:nvSpPr>
          <p:cNvPr id="5" name="Sous-titre 4"/>
          <p:cNvSpPr txBox="1">
            <a:spLocks/>
          </p:cNvSpPr>
          <p:nvPr/>
        </p:nvSpPr>
        <p:spPr>
          <a:xfrm>
            <a:off x="665163" y="1320800"/>
            <a:ext cx="10074275" cy="4965700"/>
          </a:xfrm>
          <a:prstGeom prst="rect">
            <a:avLst/>
          </a:prstGeom>
        </p:spPr>
        <p:txBody>
          <a:bodyPr>
            <a:normAutofit/>
          </a:bodyPr>
          <a:lstStyle/>
          <a:p>
            <a:pPr defTabSz="914400">
              <a:lnSpc>
                <a:spcPct val="90000"/>
              </a:lnSpc>
              <a:spcBef>
                <a:spcPts val="2000"/>
              </a:spcBef>
              <a:buClr>
                <a:schemeClr val="accent1"/>
              </a:buClr>
              <a:buSzPct val="75000"/>
              <a:buFont typeface="Wingdings" pitchFamily="2" charset="2"/>
              <a:buNone/>
            </a:pPr>
            <a:r>
              <a:rPr lang="fr-FR" sz="3600">
                <a:solidFill>
                  <a:schemeClr val="accent1"/>
                </a:solidFill>
                <a:latin typeface="Rockwell" pitchFamily="18" charset="0"/>
                <a:cs typeface="DejaVu Sans" pitchFamily="34" charset="0"/>
              </a:rPr>
              <a:t>Pourquoi ? Quoi ? Comment ? Quand </a:t>
            </a:r>
            <a:r>
              <a:rPr lang="is-IS" sz="3600">
                <a:solidFill>
                  <a:schemeClr val="accent1"/>
                </a:solidFill>
                <a:latin typeface="Rockwell" pitchFamily="18" charset="0"/>
                <a:cs typeface="DejaVu Sans" pitchFamily="34" charset="0"/>
              </a:rPr>
              <a:t>?</a:t>
            </a:r>
          </a:p>
          <a:p>
            <a:pPr defTabSz="914400">
              <a:lnSpc>
                <a:spcPct val="90000"/>
              </a:lnSpc>
              <a:spcBef>
                <a:spcPts val="2000"/>
              </a:spcBef>
              <a:buClr>
                <a:schemeClr val="accent1"/>
              </a:buClr>
              <a:buSzPct val="75000"/>
              <a:buFont typeface="Wingdings" pitchFamily="2" charset="2"/>
              <a:buChar char="n"/>
            </a:pPr>
            <a:endParaRPr lang="is-IS" sz="3600">
              <a:solidFill>
                <a:srgbClr val="595959"/>
              </a:solidFill>
              <a:latin typeface="Rockwell" pitchFamily="18" charset="0"/>
              <a:cs typeface="DejaVu Sans" pitchFamily="34" charset="0"/>
            </a:endParaRPr>
          </a:p>
          <a:p>
            <a:pPr defTabSz="914400">
              <a:lnSpc>
                <a:spcPct val="90000"/>
              </a:lnSpc>
              <a:spcBef>
                <a:spcPts val="2000"/>
              </a:spcBef>
              <a:buClr>
                <a:schemeClr val="accent1"/>
              </a:buClr>
              <a:buSzPct val="75000"/>
              <a:buFont typeface="Wingdings" pitchFamily="2" charset="2"/>
              <a:buChar char="n"/>
            </a:pPr>
            <a:endParaRPr lang="is-IS" sz="3600">
              <a:solidFill>
                <a:srgbClr val="595959"/>
              </a:solidFill>
              <a:latin typeface="Rockwell" pitchFamily="18" charset="0"/>
              <a:cs typeface="DejaVu Sans" pitchFamily="34" charset="0"/>
            </a:endParaRPr>
          </a:p>
          <a:p>
            <a:pPr defTabSz="914400">
              <a:lnSpc>
                <a:spcPct val="90000"/>
              </a:lnSpc>
              <a:spcBef>
                <a:spcPts val="2000"/>
              </a:spcBef>
              <a:buClr>
                <a:schemeClr val="accent1"/>
              </a:buClr>
              <a:buSzPct val="75000"/>
              <a:buFont typeface="Wingdings" pitchFamily="2" charset="2"/>
              <a:buChar char="n"/>
            </a:pPr>
            <a:endParaRPr lang="is-IS" sz="3600">
              <a:solidFill>
                <a:srgbClr val="595959"/>
              </a:solidFill>
              <a:latin typeface="Rockwell" pitchFamily="18" charset="0"/>
              <a:cs typeface="DejaVu Sans" pitchFamily="34" charset="0"/>
            </a:endParaRPr>
          </a:p>
          <a:p>
            <a:pPr defTabSz="914400">
              <a:lnSpc>
                <a:spcPct val="90000"/>
              </a:lnSpc>
              <a:spcBef>
                <a:spcPts val="2000"/>
              </a:spcBef>
              <a:buClr>
                <a:schemeClr val="accent1"/>
              </a:buClr>
              <a:buSzPct val="75000"/>
              <a:buFont typeface="Wingdings" pitchFamily="2" charset="2"/>
              <a:buChar char="n"/>
            </a:pPr>
            <a:endParaRPr lang="is-IS" sz="3600">
              <a:solidFill>
                <a:srgbClr val="595959"/>
              </a:solidFill>
              <a:latin typeface="Rockwell" pitchFamily="18" charset="0"/>
              <a:cs typeface="DejaVu Sans" pitchFamily="34" charset="0"/>
            </a:endParaRPr>
          </a:p>
          <a:p>
            <a:pPr defTabSz="914400">
              <a:lnSpc>
                <a:spcPct val="90000"/>
              </a:lnSpc>
              <a:spcBef>
                <a:spcPts val="2000"/>
              </a:spcBef>
              <a:buClr>
                <a:schemeClr val="accent1"/>
              </a:buClr>
              <a:buSzPct val="75000"/>
              <a:buFont typeface="Wingdings" pitchFamily="2" charset="2"/>
              <a:buChar char="n"/>
            </a:pPr>
            <a:endParaRPr lang="is-IS" sz="3600">
              <a:solidFill>
                <a:srgbClr val="595959"/>
              </a:solidFill>
              <a:latin typeface="Rockwell" pitchFamily="18" charset="0"/>
              <a:cs typeface="DejaVu Sans" pitchFamily="34" charset="0"/>
            </a:endParaRPr>
          </a:p>
          <a:p>
            <a:pPr defTabSz="914400">
              <a:lnSpc>
                <a:spcPct val="90000"/>
              </a:lnSpc>
              <a:spcBef>
                <a:spcPts val="2000"/>
              </a:spcBef>
              <a:buClr>
                <a:schemeClr val="accent1"/>
              </a:buClr>
              <a:buSzPct val="75000"/>
              <a:buFont typeface="Wingdings" pitchFamily="2" charset="2"/>
              <a:buChar char="n"/>
            </a:pPr>
            <a:r>
              <a:rPr lang="fr-FR" sz="2000">
                <a:solidFill>
                  <a:srgbClr val="595959"/>
                </a:solidFill>
                <a:latin typeface="Rockwell" pitchFamily="18" charset="0"/>
                <a:cs typeface="DejaVu Sans" pitchFamily="34" charset="0"/>
                <a:hlinkClick r:id="rId3" action="ppaction://hlinkfile"/>
              </a:rPr>
              <a:t>Viviane Bouysse2.mp4</a:t>
            </a:r>
            <a:endParaRPr lang="fr-FR" sz="2000">
              <a:solidFill>
                <a:srgbClr val="595959"/>
              </a:solidFill>
              <a:latin typeface="Rockwell" pitchFamily="18" charset="0"/>
              <a:cs typeface="DejaVu Sans" pitchFamily="34" charset="0"/>
            </a:endParaRPr>
          </a:p>
        </p:txBody>
      </p:sp>
      <p:sp>
        <p:nvSpPr>
          <p:cNvPr id="6" name="Ellipse 5"/>
          <p:cNvSpPr/>
          <p:nvPr/>
        </p:nvSpPr>
        <p:spPr>
          <a:xfrm>
            <a:off x="3628388" y="2240709"/>
            <a:ext cx="3975100" cy="106213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a:ln w="0"/>
                <a:solidFill>
                  <a:schemeClr val="bg1"/>
                </a:solidFill>
                <a:effectLst>
                  <a:outerShdw blurRad="38100" dist="19050" dir="2700000" algn="tl" rotWithShape="0">
                    <a:schemeClr val="dk1">
                      <a:alpha val="40000"/>
                    </a:schemeClr>
                  </a:outerShdw>
                </a:effectLst>
              </a:rPr>
              <a:t>Observer</a:t>
            </a:r>
            <a:endParaRPr lang="fr-FR">
              <a:ln w="0"/>
              <a:solidFill>
                <a:schemeClr val="bg1"/>
              </a:solidFill>
              <a:effectLst>
                <a:outerShdw blurRad="38100" dist="19050" dir="2700000" algn="tl" rotWithShape="0">
                  <a:schemeClr val="dk1">
                    <a:alpha val="40000"/>
                  </a:schemeClr>
                </a:outerShdw>
              </a:effectLst>
            </a:endParaRPr>
          </a:p>
        </p:txBody>
      </p:sp>
      <p:sp>
        <p:nvSpPr>
          <p:cNvPr id="7" name="Flèche vers le bas 6"/>
          <p:cNvSpPr/>
          <p:nvPr/>
        </p:nvSpPr>
        <p:spPr>
          <a:xfrm>
            <a:off x="5353999" y="3717606"/>
            <a:ext cx="685800" cy="965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7"/>
          <p:cNvSpPr/>
          <p:nvPr/>
        </p:nvSpPr>
        <p:spPr>
          <a:xfrm rot="2799263">
            <a:off x="2252548" y="2850035"/>
            <a:ext cx="749299" cy="965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lèche vers le bas 8"/>
          <p:cNvSpPr/>
          <p:nvPr/>
        </p:nvSpPr>
        <p:spPr>
          <a:xfrm rot="18930409">
            <a:off x="8263991" y="2897554"/>
            <a:ext cx="685800" cy="965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514923" y="4013854"/>
            <a:ext cx="3008312" cy="77707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a:t>Porter un regard attentif</a:t>
            </a:r>
            <a:endParaRPr lang="fr-FR"/>
          </a:p>
        </p:txBody>
      </p:sp>
      <p:sp>
        <p:nvSpPr>
          <p:cNvPr id="11" name="Rectangle 10"/>
          <p:cNvSpPr/>
          <p:nvPr/>
        </p:nvSpPr>
        <p:spPr>
          <a:xfrm>
            <a:off x="7618390" y="4061340"/>
            <a:ext cx="3902712" cy="77707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a:t>ET être à l’écoute (lang</a:t>
            </a:r>
            <a:r>
              <a:rPr lang="fr-FR"/>
              <a:t>a</a:t>
            </a:r>
            <a:r>
              <a:rPr lang="fr-FR"/>
              <a:t>ge)</a:t>
            </a:r>
            <a:endParaRPr lang="fr-FR"/>
          </a:p>
        </p:txBody>
      </p:sp>
      <p:sp>
        <p:nvSpPr>
          <p:cNvPr id="12" name="Rectangle 11"/>
          <p:cNvSpPr/>
          <p:nvPr/>
        </p:nvSpPr>
        <p:spPr>
          <a:xfrm>
            <a:off x="2654614" y="5166849"/>
            <a:ext cx="6900230" cy="5461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a:t>Des  comportements, des démarches, des procédures, des réalisations, des productions </a:t>
            </a:r>
            <a:r>
              <a:rPr lang="is-IS"/>
              <a:t>…</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p:txBody>
          <a:bodyPr/>
          <a:lstStyle/>
          <a:p>
            <a:r>
              <a:rPr lang="fr-FR" smtClean="0"/>
              <a:t>Observer, quoi, comment?</a:t>
            </a:r>
          </a:p>
        </p:txBody>
      </p:sp>
      <p:sp>
        <p:nvSpPr>
          <p:cNvPr id="71682" name="Espace réservé du contenu 2"/>
          <p:cNvSpPr>
            <a:spLocks noGrp="1"/>
          </p:cNvSpPr>
          <p:nvPr>
            <p:ph idx="1"/>
          </p:nvPr>
        </p:nvSpPr>
        <p:spPr/>
        <p:txBody>
          <a:bodyPr/>
          <a:lstStyle/>
          <a:p>
            <a:r>
              <a:rPr lang="fr-FR" smtClean="0"/>
              <a:t>« L’évaluation repose sur une observation attentive et une interprétation de ce que chaque enfant dit ou fait ».  Programme 2015</a:t>
            </a:r>
          </a:p>
          <a:p>
            <a:endParaRPr 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1"/>
          <p:cNvSpPr>
            <a:spLocks noGrp="1"/>
          </p:cNvSpPr>
          <p:nvPr>
            <p:ph type="title"/>
          </p:nvPr>
        </p:nvSpPr>
        <p:spPr>
          <a:xfrm>
            <a:off x="677863" y="1157288"/>
            <a:ext cx="8596312" cy="1003300"/>
          </a:xfrm>
        </p:spPr>
        <p:txBody>
          <a:bodyPr/>
          <a:lstStyle/>
          <a:p>
            <a:pPr algn="r"/>
            <a:r>
              <a:rPr lang="fr-FR" sz="2800" smtClean="0"/>
              <a:t>Pourquoi ? </a:t>
            </a:r>
            <a:br>
              <a:rPr lang="fr-FR" sz="2800" smtClean="0"/>
            </a:br>
            <a:r>
              <a:rPr lang="fr-FR" sz="2800" smtClean="0"/>
              <a:t>…</a:t>
            </a:r>
            <a:r>
              <a:rPr lang="is-IS" sz="2800" smtClean="0"/>
              <a:t> </a:t>
            </a:r>
            <a:r>
              <a:rPr lang="fr-FR" sz="2800" smtClean="0"/>
              <a:t>pour asseoir l’estime de soi (de lui)</a:t>
            </a:r>
            <a:r>
              <a:rPr lang="fr-FR" sz="5400" smtClean="0"/>
              <a:t/>
            </a:r>
            <a:br>
              <a:rPr lang="fr-FR" sz="5400" smtClean="0"/>
            </a:br>
            <a:endParaRPr lang="fr-FR" sz="5400" smtClean="0"/>
          </a:p>
        </p:txBody>
      </p:sp>
      <p:sp>
        <p:nvSpPr>
          <p:cNvPr id="3" name="Espace réservé du contenu 2"/>
          <p:cNvSpPr>
            <a:spLocks noGrp="1"/>
          </p:cNvSpPr>
          <p:nvPr>
            <p:ph idx="1"/>
          </p:nvPr>
        </p:nvSpPr>
        <p:spPr>
          <a:xfrm>
            <a:off x="-433388" y="2349500"/>
            <a:ext cx="8958263" cy="3568700"/>
          </a:xfrm>
        </p:spPr>
        <p:txBody>
          <a:bodyPr rtlCol="0">
            <a:normAutofit/>
          </a:bodyPr>
          <a:lstStyle/>
          <a:p>
            <a:pPr marL="914400" lvl="2" indent="0" fontAlgn="auto">
              <a:spcAft>
                <a:spcPts val="0"/>
              </a:spcAft>
              <a:buFont typeface="Wingdings" pitchFamily="2" charset="2"/>
              <a:buNone/>
              <a:defRPr/>
            </a:pPr>
            <a:r>
              <a:rPr lang="fr-FR" sz="2600" smtClean="0">
                <a:solidFill>
                  <a:schemeClr val="tx1">
                    <a:lumMod val="65000"/>
                    <a:lumOff val="35000"/>
                  </a:schemeClr>
                </a:solidFill>
              </a:rPr>
              <a:t> Faire des progrès qu’est ce que c’est ?  </a:t>
            </a:r>
          </a:p>
          <a:p>
            <a:pPr marL="914400" lvl="2" indent="0" fontAlgn="auto">
              <a:spcAft>
                <a:spcPts val="0"/>
              </a:spcAft>
              <a:buFont typeface="Wingdings" pitchFamily="2" charset="2"/>
              <a:buNone/>
              <a:defRPr/>
            </a:pPr>
            <a:endParaRPr lang="fr-FR" sz="2600" smtClean="0">
              <a:solidFill>
                <a:schemeClr val="tx1">
                  <a:lumMod val="65000"/>
                  <a:lumOff val="35000"/>
                </a:schemeClr>
              </a:solidFill>
            </a:endParaRPr>
          </a:p>
          <a:p>
            <a:pPr lvl="2" fontAlgn="auto">
              <a:spcAft>
                <a:spcPts val="0"/>
              </a:spcAft>
              <a:defRPr/>
            </a:pPr>
            <a:endParaRPr lang="fr-FR" sz="2800" smtClean="0">
              <a:solidFill>
                <a:schemeClr val="tx1">
                  <a:lumMod val="65000"/>
                  <a:lumOff val="35000"/>
                </a:schemeClr>
              </a:solidFill>
            </a:endParaRPr>
          </a:p>
        </p:txBody>
      </p:sp>
      <p:pic>
        <p:nvPicPr>
          <p:cNvPr id="72707" name="Image 3"/>
          <p:cNvPicPr>
            <a:picLocks noChangeAspect="1"/>
          </p:cNvPicPr>
          <p:nvPr/>
        </p:nvPicPr>
        <p:blipFill>
          <a:blip r:embed="rId3"/>
          <a:srcRect/>
          <a:stretch>
            <a:fillRect/>
          </a:stretch>
        </p:blipFill>
        <p:spPr bwMode="auto">
          <a:xfrm>
            <a:off x="7824788" y="2881313"/>
            <a:ext cx="4667250" cy="3500437"/>
          </a:xfrm>
          <a:prstGeom prst="rect">
            <a:avLst/>
          </a:prstGeom>
          <a:noFill/>
          <a:ln w="9525">
            <a:noFill/>
            <a:miter lim="800000"/>
            <a:headEnd/>
            <a:tailEnd/>
          </a:ln>
        </p:spPr>
      </p:pic>
      <p:sp>
        <p:nvSpPr>
          <p:cNvPr id="5" name="Bulle ronde 4"/>
          <p:cNvSpPr/>
          <p:nvPr/>
        </p:nvSpPr>
        <p:spPr>
          <a:xfrm>
            <a:off x="1900238" y="3543300"/>
            <a:ext cx="4786312" cy="3036888"/>
          </a:xfrm>
          <a:prstGeom prst="wedgeEllipseCallout">
            <a:avLst>
              <a:gd name="adj1" fmla="val 89808"/>
              <a:gd name="adj2" fmla="val -322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i="1"/>
              <a:t>C’est faire, c’est recommencer, c’est essayer puis après on se dit chouette ! Bravo !</a:t>
            </a:r>
            <a:r>
              <a:rPr lang="fr-FR" sz="2800"/>
              <a:t>  </a:t>
            </a:r>
            <a:endParaRPr lang="fr-FR" sz="2800"/>
          </a:p>
        </p:txBody>
      </p:sp>
      <p:sp>
        <p:nvSpPr>
          <p:cNvPr id="7" name="Titre 1"/>
          <p:cNvSpPr txBox="1">
            <a:spLocks/>
          </p:cNvSpPr>
          <p:nvPr/>
        </p:nvSpPr>
        <p:spPr>
          <a:xfrm>
            <a:off x="457200" y="306388"/>
            <a:ext cx="10287000" cy="1003300"/>
          </a:xfrm>
          <a:prstGeom prst="rect">
            <a:avLst/>
          </a:prstGeom>
        </p:spPr>
        <p:txBody>
          <a:bodyPr/>
          <a:lstStyle/>
          <a:p>
            <a:pPr fontAlgn="auto">
              <a:spcAft>
                <a:spcPts val="0"/>
              </a:spcAft>
              <a:defRPr/>
            </a:pPr>
            <a:r>
              <a:rPr lang="fr-FR" sz="4000">
                <a:latin typeface="+mn-lt"/>
                <a:cs typeface="+mn-cs"/>
              </a:rPr>
              <a:t>Evaluer de manière positive, c’est observer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p:cNvSpPr>
            <a:spLocks noGrp="1"/>
          </p:cNvSpPr>
          <p:nvPr>
            <p:ph type="title"/>
          </p:nvPr>
        </p:nvSpPr>
        <p:spPr/>
        <p:txBody>
          <a:bodyPr/>
          <a:lstStyle/>
          <a:p>
            <a:r>
              <a:rPr lang="fr-FR" smtClean="0"/>
              <a:t>Evaluer de manière positive, c’est observer </a:t>
            </a:r>
            <a:r>
              <a:rPr lang="fr-FR" sz="4800" smtClean="0"/>
              <a:t/>
            </a:r>
            <a:br>
              <a:rPr lang="fr-FR" sz="4800" smtClean="0"/>
            </a:br>
            <a:r>
              <a:rPr lang="fr-FR" sz="4800" smtClean="0"/>
              <a:t/>
            </a:r>
            <a:br>
              <a:rPr lang="fr-FR" sz="4800" smtClean="0"/>
            </a:br>
            <a:endParaRPr lang="fr-FR" smtClean="0"/>
          </a:p>
        </p:txBody>
      </p:sp>
      <p:sp>
        <p:nvSpPr>
          <p:cNvPr id="3" name="Espace réservé du contenu 2"/>
          <p:cNvSpPr>
            <a:spLocks noGrp="1"/>
          </p:cNvSpPr>
          <p:nvPr>
            <p:ph idx="1"/>
          </p:nvPr>
        </p:nvSpPr>
        <p:spPr/>
        <p:txBody>
          <a:bodyPr rtlCol="0">
            <a:normAutofit fontScale="40000" lnSpcReduction="20000"/>
          </a:bodyPr>
          <a:lstStyle/>
          <a:p>
            <a:pPr marL="228600" lvl="1" indent="0" fontAlgn="auto">
              <a:spcAft>
                <a:spcPts val="0"/>
              </a:spcAft>
              <a:buClr>
                <a:schemeClr val="accent1">
                  <a:lumMod val="60000"/>
                  <a:lumOff val="40000"/>
                </a:schemeClr>
              </a:buClr>
              <a:buFont typeface="Wingdings" pitchFamily="2" charset="2"/>
              <a:buNone/>
              <a:defRPr/>
            </a:pPr>
            <a:r>
              <a:rPr lang="fr-FR" sz="4400" smtClean="0">
                <a:solidFill>
                  <a:schemeClr val="accent1"/>
                </a:solidFill>
              </a:rPr>
              <a:t>						</a:t>
            </a:r>
            <a:r>
              <a:rPr lang="fr-FR" sz="6700" smtClean="0">
                <a:solidFill>
                  <a:schemeClr val="accent1"/>
                </a:solidFill>
              </a:rPr>
              <a:t>Pourquoi?</a:t>
            </a:r>
          </a:p>
          <a:p>
            <a:pPr marL="228600" lvl="1" indent="0" fontAlgn="auto">
              <a:spcAft>
                <a:spcPts val="0"/>
              </a:spcAft>
              <a:buClr>
                <a:schemeClr val="accent1">
                  <a:lumMod val="60000"/>
                  <a:lumOff val="40000"/>
                </a:schemeClr>
              </a:buClr>
              <a:buFont typeface="Wingdings" pitchFamily="2" charset="2"/>
              <a:buNone/>
              <a:defRPr/>
            </a:pPr>
            <a:r>
              <a:rPr lang="fr-FR" sz="6700">
                <a:solidFill>
                  <a:schemeClr val="accent1"/>
                </a:solidFill>
              </a:rPr>
              <a:t>	</a:t>
            </a:r>
            <a:r>
              <a:rPr lang="fr-FR" sz="6700" smtClean="0">
                <a:solidFill>
                  <a:schemeClr val="accent1"/>
                </a:solidFill>
              </a:rPr>
              <a:t>		…pour voir et comprendre</a:t>
            </a:r>
          </a:p>
          <a:p>
            <a:pPr marL="228600" lvl="1" indent="0" fontAlgn="auto">
              <a:spcAft>
                <a:spcPts val="0"/>
              </a:spcAft>
              <a:buClr>
                <a:schemeClr val="accent1">
                  <a:lumMod val="60000"/>
                  <a:lumOff val="40000"/>
                </a:schemeClr>
              </a:buClr>
              <a:buFont typeface="Wingdings" pitchFamily="2" charset="2"/>
              <a:buNone/>
              <a:defRPr/>
            </a:pPr>
            <a:r>
              <a:rPr lang="fr-FR" sz="4400">
                <a:solidFill>
                  <a:schemeClr val="accent1"/>
                </a:solidFill>
              </a:rPr>
              <a:t/>
            </a:r>
            <a:br>
              <a:rPr lang="fr-FR" sz="4400">
                <a:solidFill>
                  <a:schemeClr val="accent1"/>
                </a:solidFill>
              </a:rPr>
            </a:br>
            <a:r>
              <a:rPr lang="fr-FR" sz="2800" smtClean="0">
                <a:solidFill>
                  <a:schemeClr val="tx1">
                    <a:lumMod val="65000"/>
                    <a:lumOff val="35000"/>
                  </a:schemeClr>
                </a:solidFill>
              </a:rPr>
              <a:t> </a:t>
            </a:r>
          </a:p>
          <a:p>
            <a:pPr lvl="1" fontAlgn="auto">
              <a:spcAft>
                <a:spcPts val="0"/>
              </a:spcAft>
              <a:buClr>
                <a:schemeClr val="accent1">
                  <a:lumMod val="60000"/>
                  <a:lumOff val="40000"/>
                </a:schemeClr>
              </a:buClr>
              <a:defRPr/>
            </a:pPr>
            <a:r>
              <a:rPr lang="fr-FR" sz="5100" smtClean="0">
                <a:solidFill>
                  <a:schemeClr val="tx1">
                    <a:lumMod val="65000"/>
                    <a:lumOff val="35000"/>
                  </a:schemeClr>
                </a:solidFill>
              </a:rPr>
              <a:t>Ce que l’enfant sait réaliser seul,</a:t>
            </a:r>
          </a:p>
          <a:p>
            <a:pPr lvl="1" fontAlgn="auto">
              <a:spcAft>
                <a:spcPts val="0"/>
              </a:spcAft>
              <a:buClr>
                <a:schemeClr val="accent1">
                  <a:lumMod val="60000"/>
                  <a:lumOff val="40000"/>
                </a:schemeClr>
              </a:buClr>
              <a:defRPr/>
            </a:pPr>
            <a:r>
              <a:rPr lang="fr-FR" sz="5100" smtClean="0">
                <a:solidFill>
                  <a:schemeClr val="tx1">
                    <a:lumMod val="65000"/>
                    <a:lumOff val="35000"/>
                  </a:schemeClr>
                </a:solidFill>
              </a:rPr>
              <a:t>Ce </a:t>
            </a:r>
            <a:r>
              <a:rPr lang="fr-FR" sz="5100">
                <a:solidFill>
                  <a:schemeClr val="tx1">
                    <a:lumMod val="65000"/>
                    <a:lumOff val="35000"/>
                  </a:schemeClr>
                </a:solidFill>
              </a:rPr>
              <a:t>qu’il comprend de la </a:t>
            </a:r>
            <a:r>
              <a:rPr lang="fr-FR" sz="5100" smtClean="0">
                <a:solidFill>
                  <a:schemeClr val="tx1">
                    <a:lumMod val="65000"/>
                    <a:lumOff val="35000"/>
                  </a:schemeClr>
                </a:solidFill>
              </a:rPr>
              <a:t>tâche, </a:t>
            </a:r>
          </a:p>
          <a:p>
            <a:pPr lvl="1" fontAlgn="auto">
              <a:spcAft>
                <a:spcPts val="0"/>
              </a:spcAft>
              <a:buClr>
                <a:schemeClr val="accent1">
                  <a:lumMod val="60000"/>
                  <a:lumOff val="40000"/>
                </a:schemeClr>
              </a:buClr>
              <a:defRPr/>
            </a:pPr>
            <a:r>
              <a:rPr lang="fr-FR" sz="5100" smtClean="0">
                <a:solidFill>
                  <a:schemeClr val="tx1">
                    <a:lumMod val="65000"/>
                    <a:lumOff val="35000"/>
                  </a:schemeClr>
                </a:solidFill>
              </a:rPr>
              <a:t>Ce qu’il est capable de verbaliser,</a:t>
            </a:r>
            <a:endParaRPr lang="fr-FR" sz="5100">
              <a:solidFill>
                <a:schemeClr val="tx1">
                  <a:lumMod val="65000"/>
                  <a:lumOff val="35000"/>
                </a:schemeClr>
              </a:solidFill>
            </a:endParaRPr>
          </a:p>
          <a:p>
            <a:pPr lvl="1" fontAlgn="auto">
              <a:spcAft>
                <a:spcPts val="0"/>
              </a:spcAft>
              <a:buClr>
                <a:schemeClr val="accent1">
                  <a:lumMod val="60000"/>
                  <a:lumOff val="40000"/>
                </a:schemeClr>
              </a:buClr>
              <a:defRPr/>
            </a:pPr>
            <a:r>
              <a:rPr lang="fr-FR" sz="5100">
                <a:solidFill>
                  <a:schemeClr val="tx1">
                    <a:lumMod val="65000"/>
                    <a:lumOff val="35000"/>
                  </a:schemeClr>
                </a:solidFill>
              </a:rPr>
              <a:t>Ce qu’il interprète des attentes de </a:t>
            </a:r>
            <a:r>
              <a:rPr lang="fr-FR" sz="5100" smtClean="0">
                <a:solidFill>
                  <a:schemeClr val="tx1">
                    <a:lumMod val="65000"/>
                    <a:lumOff val="35000"/>
                  </a:schemeClr>
                </a:solidFill>
              </a:rPr>
              <a:t>l’enseignant,</a:t>
            </a:r>
            <a:endParaRPr lang="fr-FR" sz="5100">
              <a:solidFill>
                <a:schemeClr val="tx1">
                  <a:lumMod val="65000"/>
                  <a:lumOff val="35000"/>
                </a:schemeClr>
              </a:solidFill>
            </a:endParaRPr>
          </a:p>
          <a:p>
            <a:pPr lvl="1" fontAlgn="auto">
              <a:spcAft>
                <a:spcPts val="0"/>
              </a:spcAft>
              <a:buClr>
                <a:schemeClr val="accent1">
                  <a:lumMod val="60000"/>
                  <a:lumOff val="40000"/>
                </a:schemeClr>
              </a:buClr>
              <a:defRPr/>
            </a:pPr>
            <a:r>
              <a:rPr lang="fr-FR" sz="5100">
                <a:solidFill>
                  <a:schemeClr val="tx1">
                    <a:lumMod val="65000"/>
                    <a:lumOff val="35000"/>
                  </a:schemeClr>
                </a:solidFill>
              </a:rPr>
              <a:t>Comment il s’y prend pour réaliser la </a:t>
            </a:r>
            <a:r>
              <a:rPr lang="fr-FR" sz="5100" smtClean="0">
                <a:solidFill>
                  <a:schemeClr val="tx1">
                    <a:lumMod val="65000"/>
                    <a:lumOff val="35000"/>
                  </a:schemeClr>
                </a:solidFill>
              </a:rPr>
              <a:t>tâche.</a:t>
            </a:r>
            <a:endParaRPr lang="fr-FR" sz="5100">
              <a:solidFill>
                <a:schemeClr val="tx1">
                  <a:lumMod val="65000"/>
                  <a:lumOff val="35000"/>
                </a:schemeClr>
              </a:solidFill>
            </a:endParaRPr>
          </a:p>
          <a:p>
            <a:pPr fontAlgn="auto">
              <a:spcAft>
                <a:spcPts val="0"/>
              </a:spcAft>
              <a:defRPr/>
            </a:pPr>
            <a:endParaRPr lang="fr-FR" sz="4400">
              <a:solidFill>
                <a:schemeClr val="accent1"/>
              </a:solidFill>
            </a:endParaRPr>
          </a:p>
          <a:p>
            <a:pPr marL="0" indent="0" fontAlgn="auto">
              <a:spcAft>
                <a:spcPts val="0"/>
              </a:spcAft>
              <a:buFont typeface="Wingdings" pitchFamily="2" charset="2"/>
              <a:buNone/>
              <a:defRPr/>
            </a:pPr>
            <a:r>
              <a:rPr lang="fr-FR" sz="3200">
                <a:solidFill>
                  <a:schemeClr val="accent1"/>
                </a:solidFill>
              </a:rPr>
              <a:t/>
            </a:r>
            <a:br>
              <a:rPr lang="fr-FR" sz="3200">
                <a:solidFill>
                  <a:schemeClr val="accent1"/>
                </a:solidFill>
              </a:rPr>
            </a:br>
            <a:endParaRPr lang="fr-FR" sz="3200">
              <a:solidFill>
                <a:schemeClr val="accen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1"/>
          <p:cNvSpPr>
            <a:spLocks noGrp="1"/>
          </p:cNvSpPr>
          <p:nvPr>
            <p:ph type="title"/>
          </p:nvPr>
        </p:nvSpPr>
        <p:spPr>
          <a:xfrm>
            <a:off x="677863" y="1128713"/>
            <a:ext cx="8596312" cy="801687"/>
          </a:xfrm>
        </p:spPr>
        <p:txBody>
          <a:bodyPr/>
          <a:lstStyle/>
          <a:p>
            <a:pPr algn="r"/>
            <a:r>
              <a:rPr lang="fr-FR" sz="2800" smtClean="0"/>
              <a:t>Pourquoi ? </a:t>
            </a:r>
            <a:br>
              <a:rPr lang="fr-FR" sz="2800" smtClean="0"/>
            </a:br>
            <a:r>
              <a:rPr lang="fr-FR" sz="2800" smtClean="0"/>
              <a:t>…</a:t>
            </a:r>
            <a:r>
              <a:rPr lang="is-IS" sz="2800" smtClean="0"/>
              <a:t> </a:t>
            </a:r>
            <a:r>
              <a:rPr lang="fr-FR" sz="2800" smtClean="0"/>
              <a:t>pour repérer les besoins des élèves</a:t>
            </a:r>
            <a:br>
              <a:rPr lang="fr-FR" sz="2800" smtClean="0"/>
            </a:br>
            <a:endParaRPr lang="fr-FR" sz="2800" smtClean="0"/>
          </a:p>
        </p:txBody>
      </p:sp>
      <p:sp>
        <p:nvSpPr>
          <p:cNvPr id="76802" name="Espace réservé du contenu 2"/>
          <p:cNvSpPr>
            <a:spLocks noGrp="1"/>
          </p:cNvSpPr>
          <p:nvPr>
            <p:ph idx="1"/>
          </p:nvPr>
        </p:nvSpPr>
        <p:spPr>
          <a:xfrm>
            <a:off x="665163" y="2752725"/>
            <a:ext cx="10074275" cy="3373438"/>
          </a:xfrm>
        </p:spPr>
        <p:txBody>
          <a:bodyPr/>
          <a:lstStyle/>
          <a:p>
            <a:r>
              <a:rPr lang="fr-FR" sz="2800" smtClean="0"/>
              <a:t>En terme de connaissances,</a:t>
            </a:r>
          </a:p>
          <a:p>
            <a:r>
              <a:rPr lang="fr-FR" sz="2800" smtClean="0"/>
              <a:t>En terme de savoir-faire : organisation, maniement d’outils (découper, coller</a:t>
            </a:r>
            <a:r>
              <a:rPr lang="is-IS" sz="2800" smtClean="0"/>
              <a:t>…),</a:t>
            </a:r>
          </a:p>
          <a:p>
            <a:r>
              <a:rPr lang="is-IS" sz="2800" smtClean="0"/>
              <a:t>En terme d’attitudes : confiance en soi (oser s’essayer, se tromper, t</a:t>
            </a:r>
            <a:r>
              <a:rPr lang="fr-FR" sz="2800" smtClean="0"/>
              <a:t>â</a:t>
            </a:r>
            <a:r>
              <a:rPr lang="is-IS" sz="2800" smtClean="0"/>
              <a:t>tonner, chercher...).</a:t>
            </a:r>
            <a:endParaRPr lang="fr-FR" sz="2800" smtClean="0"/>
          </a:p>
        </p:txBody>
      </p:sp>
      <p:sp>
        <p:nvSpPr>
          <p:cNvPr id="5" name="Titre 1"/>
          <p:cNvSpPr txBox="1">
            <a:spLocks/>
          </p:cNvSpPr>
          <p:nvPr/>
        </p:nvSpPr>
        <p:spPr>
          <a:xfrm>
            <a:off x="457200" y="306388"/>
            <a:ext cx="10287000" cy="1003300"/>
          </a:xfrm>
          <a:prstGeom prst="rect">
            <a:avLst/>
          </a:prstGeom>
        </p:spPr>
        <p:txBody>
          <a:bodyPr/>
          <a:lstStyle/>
          <a:p>
            <a:pPr fontAlgn="auto">
              <a:spcAft>
                <a:spcPts val="0"/>
              </a:spcAft>
              <a:defRPr/>
            </a:pPr>
            <a:r>
              <a:rPr lang="fr-FR" sz="4000">
                <a:latin typeface="+mn-lt"/>
                <a:cs typeface="+mn-cs"/>
              </a:rPr>
              <a:t>Evaluer de manière positive, c’est observer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p:cNvSpPr>
            <a:spLocks noGrp="1"/>
          </p:cNvSpPr>
          <p:nvPr>
            <p:ph type="title"/>
          </p:nvPr>
        </p:nvSpPr>
        <p:spPr>
          <a:xfrm>
            <a:off x="677863" y="1071563"/>
            <a:ext cx="8596312" cy="858837"/>
          </a:xfrm>
        </p:spPr>
        <p:txBody>
          <a:bodyPr/>
          <a:lstStyle/>
          <a:p>
            <a:pPr algn="r"/>
            <a:r>
              <a:rPr lang="fr-FR" sz="2800" smtClean="0"/>
              <a:t>Pourquoi ? </a:t>
            </a:r>
            <a:br>
              <a:rPr lang="fr-FR" sz="2800" smtClean="0"/>
            </a:br>
            <a:r>
              <a:rPr lang="fr-FR" sz="2800" smtClean="0"/>
              <a:t>…</a:t>
            </a:r>
            <a:r>
              <a:rPr lang="is-IS" sz="2800" smtClean="0"/>
              <a:t> </a:t>
            </a:r>
            <a:r>
              <a:rPr lang="fr-FR" sz="2800" smtClean="0"/>
              <a:t>pour prévenir les difficultés</a:t>
            </a:r>
            <a:br>
              <a:rPr lang="fr-FR" sz="2800" smtClean="0"/>
            </a:br>
            <a:endParaRPr lang="fr-FR" sz="2800" smtClean="0"/>
          </a:p>
        </p:txBody>
      </p:sp>
      <p:sp>
        <p:nvSpPr>
          <p:cNvPr id="78850" name="Espace réservé du contenu 2"/>
          <p:cNvSpPr>
            <a:spLocks noGrp="1"/>
          </p:cNvSpPr>
          <p:nvPr>
            <p:ph idx="1"/>
          </p:nvPr>
        </p:nvSpPr>
        <p:spPr>
          <a:xfrm>
            <a:off x="665163" y="2695575"/>
            <a:ext cx="10074275" cy="3430588"/>
          </a:xfrm>
        </p:spPr>
        <p:txBody>
          <a:bodyPr/>
          <a:lstStyle/>
          <a:p>
            <a:r>
              <a:rPr lang="fr-FR" sz="2800" smtClean="0"/>
              <a:t>En accompagnant l’élève, en le rassurant, en le convaincant de sa capacité à réussir,</a:t>
            </a:r>
          </a:p>
          <a:p>
            <a:r>
              <a:rPr lang="fr-FR" sz="2800" smtClean="0"/>
              <a:t>En anticipant sur les séances futures avec les plus fragiles,</a:t>
            </a:r>
          </a:p>
          <a:p>
            <a:r>
              <a:rPr lang="fr-FR" sz="2800" smtClean="0"/>
              <a:t>En régulant sa propre pratique pour mieux l’adapter aux capacités des élèves.</a:t>
            </a:r>
          </a:p>
        </p:txBody>
      </p:sp>
      <p:sp>
        <p:nvSpPr>
          <p:cNvPr id="5" name="Titre 1"/>
          <p:cNvSpPr txBox="1">
            <a:spLocks/>
          </p:cNvSpPr>
          <p:nvPr/>
        </p:nvSpPr>
        <p:spPr>
          <a:xfrm>
            <a:off x="457200" y="306388"/>
            <a:ext cx="10287000" cy="1003300"/>
          </a:xfrm>
          <a:prstGeom prst="rect">
            <a:avLst/>
          </a:prstGeom>
        </p:spPr>
        <p:txBody>
          <a:bodyPr/>
          <a:lstStyle/>
          <a:p>
            <a:pPr fontAlgn="auto">
              <a:spcAft>
                <a:spcPts val="0"/>
              </a:spcAft>
              <a:defRPr/>
            </a:pPr>
            <a:r>
              <a:rPr lang="fr-FR" sz="4000">
                <a:latin typeface="+mn-lt"/>
                <a:cs typeface="+mn-cs"/>
              </a:rPr>
              <a:t>Evaluer de manière positive, c’est observer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re 1"/>
          <p:cNvSpPr>
            <a:spLocks noGrp="1"/>
          </p:cNvSpPr>
          <p:nvPr>
            <p:ph type="title"/>
          </p:nvPr>
        </p:nvSpPr>
        <p:spPr>
          <a:xfrm>
            <a:off x="677863" y="1128713"/>
            <a:ext cx="8596312" cy="801687"/>
          </a:xfrm>
        </p:spPr>
        <p:txBody>
          <a:bodyPr/>
          <a:lstStyle/>
          <a:p>
            <a:pPr algn="r"/>
            <a:r>
              <a:rPr lang="fr-FR" sz="2800" smtClean="0"/>
              <a:t>Quoi observer?</a:t>
            </a:r>
            <a:br>
              <a:rPr lang="fr-FR" sz="2800" smtClean="0"/>
            </a:br>
            <a:endParaRPr lang="fr-FR" sz="2800" smtClean="0"/>
          </a:p>
        </p:txBody>
      </p:sp>
      <p:sp>
        <p:nvSpPr>
          <p:cNvPr id="80898" name="Espace réservé du contenu 2"/>
          <p:cNvSpPr>
            <a:spLocks noGrp="1"/>
          </p:cNvSpPr>
          <p:nvPr>
            <p:ph idx="1"/>
          </p:nvPr>
        </p:nvSpPr>
        <p:spPr/>
        <p:txBody>
          <a:bodyPr/>
          <a:lstStyle/>
          <a:p>
            <a:r>
              <a:rPr lang="fr-FR" sz="2800" smtClean="0"/>
              <a:t>Le cheminement vers la posture de l’élève,</a:t>
            </a:r>
          </a:p>
          <a:p>
            <a:r>
              <a:rPr lang="fr-FR" sz="2800" smtClean="0"/>
              <a:t>Les procédures et stratégies utilisées,</a:t>
            </a:r>
          </a:p>
          <a:p>
            <a:r>
              <a:rPr lang="fr-FR" sz="2800" smtClean="0"/>
              <a:t>Le langage de l’enfant à l’oral et son cheminement vers l’écrit, dans des situations libres et dirigées,</a:t>
            </a:r>
          </a:p>
          <a:p>
            <a:r>
              <a:rPr lang="fr-FR" sz="2800" smtClean="0"/>
              <a:t>Les habilités motrices.</a:t>
            </a:r>
          </a:p>
          <a:p>
            <a:endParaRPr lang="fr-FR" sz="2800" smtClean="0"/>
          </a:p>
        </p:txBody>
      </p:sp>
      <p:sp>
        <p:nvSpPr>
          <p:cNvPr id="4" name="Titre 1"/>
          <p:cNvSpPr txBox="1">
            <a:spLocks/>
          </p:cNvSpPr>
          <p:nvPr/>
        </p:nvSpPr>
        <p:spPr>
          <a:xfrm>
            <a:off x="677863" y="306388"/>
            <a:ext cx="8596312" cy="1003300"/>
          </a:xfrm>
          <a:prstGeom prst="rect">
            <a:avLst/>
          </a:prstGeom>
        </p:spPr>
        <p:txBody>
          <a:bodyPr/>
          <a:lstStyle/>
          <a:p>
            <a:pPr fontAlgn="auto">
              <a:spcAft>
                <a:spcPts val="0"/>
              </a:spcAft>
              <a:defRPr/>
            </a:pPr>
            <a:r>
              <a:rPr lang="fr-FR" sz="4000">
                <a:latin typeface="+mn-lt"/>
                <a:cs typeface="+mn-cs"/>
              </a:rPr>
              <a:t>Evaluer de manière positive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p:cNvSpPr>
            <a:spLocks noGrp="1"/>
          </p:cNvSpPr>
          <p:nvPr>
            <p:ph type="title"/>
          </p:nvPr>
        </p:nvSpPr>
        <p:spPr/>
        <p:txBody>
          <a:bodyPr/>
          <a:lstStyle/>
          <a:p>
            <a:r>
              <a:rPr lang="fr-FR" smtClean="0"/>
              <a:t>Evaluer de manière positive, c’est observer</a:t>
            </a:r>
          </a:p>
        </p:txBody>
      </p:sp>
      <p:sp>
        <p:nvSpPr>
          <p:cNvPr id="82946" name="Espace réservé du contenu 2"/>
          <p:cNvSpPr>
            <a:spLocks noGrp="1"/>
          </p:cNvSpPr>
          <p:nvPr>
            <p:ph idx="1"/>
          </p:nvPr>
        </p:nvSpPr>
        <p:spPr/>
        <p:txBody>
          <a:bodyPr/>
          <a:lstStyle/>
          <a:p>
            <a:r>
              <a:rPr lang="fr-FR" sz="4800" smtClean="0"/>
              <a:t>Comment ?</a:t>
            </a:r>
          </a:p>
          <a:p>
            <a:r>
              <a:rPr lang="fr-FR" sz="4800" smtClean="0">
                <a:hlinkClick r:id="rId3" action="ppaction://hlinkfile"/>
              </a:rPr>
              <a:t>Viviane Bouysse3.mp4</a:t>
            </a:r>
            <a:endParaRPr lang="fr-FR" sz="4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re 1"/>
          <p:cNvSpPr>
            <a:spLocks noGrp="1"/>
          </p:cNvSpPr>
          <p:nvPr>
            <p:ph type="title"/>
          </p:nvPr>
        </p:nvSpPr>
        <p:spPr/>
        <p:txBody>
          <a:bodyPr/>
          <a:lstStyle/>
          <a:p>
            <a:r>
              <a:rPr lang="fr-FR" smtClean="0"/>
              <a:t>Evaluer de manière positive, c’est observer</a:t>
            </a:r>
          </a:p>
        </p:txBody>
      </p:sp>
      <p:sp>
        <p:nvSpPr>
          <p:cNvPr id="4" name="Ellipse 3"/>
          <p:cNvSpPr/>
          <p:nvPr/>
        </p:nvSpPr>
        <p:spPr>
          <a:xfrm>
            <a:off x="4024540" y="1679300"/>
            <a:ext cx="3175000" cy="1016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a:t>OBSERVATION</a:t>
            </a:r>
            <a:endParaRPr lang="fr-FR"/>
          </a:p>
        </p:txBody>
      </p:sp>
      <p:sp>
        <p:nvSpPr>
          <p:cNvPr id="7" name="Flèche vers le bas 6"/>
          <p:cNvSpPr/>
          <p:nvPr/>
        </p:nvSpPr>
        <p:spPr>
          <a:xfrm rot="2107545">
            <a:off x="2706460" y="2424804"/>
            <a:ext cx="1016000" cy="1371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508096" y="3784600"/>
            <a:ext cx="4470400" cy="2311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r>
              <a:rPr lang="fr-FR" sz="2000">
                <a:solidFill>
                  <a:srgbClr val="FFFFFF"/>
                </a:solidFill>
                <a:cs typeface="DejaVu Sans" pitchFamily="34" charset="0"/>
              </a:rPr>
              <a:t>Observation spontanée, au fil de la classe, par exemple lors de l’accueil     ⇒ construire une grille d’observables par rapport à des repères sur le développement de l’enfant, sur les apprentissages.</a:t>
            </a:r>
          </a:p>
        </p:txBody>
      </p:sp>
      <p:sp>
        <p:nvSpPr>
          <p:cNvPr id="10" name="Flèche vers le bas 9"/>
          <p:cNvSpPr/>
          <p:nvPr/>
        </p:nvSpPr>
        <p:spPr>
          <a:xfrm rot="19251172">
            <a:off x="7563626" y="2265801"/>
            <a:ext cx="1193800" cy="1488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629400" y="3784600"/>
            <a:ext cx="5168900" cy="2984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a:t>Observation préparée (orchestrée) en situation collective, en petits groupes </a:t>
            </a:r>
            <a:r>
              <a:rPr lang="is-IS" sz="2000"/>
              <a:t>… selon les besoins : liée à une observation ciblée, à un objectif pédagogique précis, dans une situation particulière créée par l’enseignant, planifiée au préalable pour vérifier telle ou telle chose et avec uns situation particulière selon l’issue (comme des perspectives de travail différenciées).</a:t>
            </a:r>
            <a:endParaRPr lang="fr-FR"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a:xfrm>
            <a:off x="677863" y="835025"/>
            <a:ext cx="8596312" cy="474663"/>
          </a:xfrm>
        </p:spPr>
        <p:txBody>
          <a:bodyPr/>
          <a:lstStyle/>
          <a:p>
            <a:pPr algn="r"/>
            <a:r>
              <a:rPr lang="fr-FR" sz="2800" smtClean="0"/>
              <a:t>Comment?</a:t>
            </a:r>
          </a:p>
        </p:txBody>
      </p:sp>
      <p:sp>
        <p:nvSpPr>
          <p:cNvPr id="6" name="Titre 1"/>
          <p:cNvSpPr txBox="1">
            <a:spLocks/>
          </p:cNvSpPr>
          <p:nvPr/>
        </p:nvSpPr>
        <p:spPr>
          <a:xfrm>
            <a:off x="457200" y="306388"/>
            <a:ext cx="10287000" cy="1497012"/>
          </a:xfrm>
          <a:prstGeom prst="rect">
            <a:avLst/>
          </a:prstGeom>
        </p:spPr>
        <p:txBody>
          <a:bodyPr/>
          <a:lstStyle/>
          <a:p>
            <a:pPr fontAlgn="auto">
              <a:spcAft>
                <a:spcPts val="0"/>
              </a:spcAft>
              <a:defRPr/>
            </a:pPr>
            <a:r>
              <a:rPr lang="fr-FR" sz="4000">
                <a:latin typeface="+mn-lt"/>
                <a:cs typeface="+mn-cs"/>
              </a:rPr>
              <a:t>Evaluer de manière positive, c’est observer</a:t>
            </a:r>
          </a:p>
          <a:p>
            <a:pPr fontAlgn="auto">
              <a:spcAft>
                <a:spcPts val="0"/>
              </a:spcAft>
              <a:defRPr/>
            </a:pPr>
            <a:endParaRPr lang="fr-FR" sz="4000">
              <a:latin typeface="+mn-lt"/>
              <a:cs typeface="+mn-cs"/>
            </a:endParaRPr>
          </a:p>
          <a:p>
            <a:pPr fontAlgn="auto">
              <a:spcAft>
                <a:spcPts val="0"/>
              </a:spcAft>
              <a:defRPr/>
            </a:pPr>
            <a:r>
              <a:rPr lang="fr-FR" sz="4000">
                <a:latin typeface="+mn-lt"/>
                <a:cs typeface="+mn-cs"/>
              </a:rPr>
              <a:t>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
        <p:nvSpPr>
          <p:cNvPr id="86019" name="Espace réservé du contenu 2"/>
          <p:cNvSpPr>
            <a:spLocks noGrp="1"/>
          </p:cNvSpPr>
          <p:nvPr>
            <p:ph idx="1"/>
          </p:nvPr>
        </p:nvSpPr>
        <p:spPr/>
        <p:txBody>
          <a:bodyPr/>
          <a:lstStyle/>
          <a:p>
            <a:r>
              <a:rPr lang="fr-FR" smtClean="0"/>
              <a:t>Tableau observables Montbéliard3 Maths</a:t>
            </a:r>
          </a:p>
          <a:p>
            <a:r>
              <a:rPr lang="fr-FR" smtClean="0">
                <a:hlinkClick r:id="rId3" action="ppaction://hlinkfile"/>
              </a:rPr>
              <a:t>2M3-structurer-sa-pensee-liste-observables.doc</a:t>
            </a:r>
            <a:endParaRPr lang="fr-FR" smtClean="0"/>
          </a:p>
          <a:p>
            <a:r>
              <a:rPr lang="fr-FR" smtClean="0">
                <a:hlinkClick r:id="rId4" action="ppaction://hlinkfile"/>
              </a:rPr>
              <a:t>2M3-structurer-sa-pensee-Situations-et-observables.doc</a:t>
            </a:r>
            <a:endParaRPr lang="fr-FR" smtClean="0"/>
          </a:p>
          <a:p>
            <a:r>
              <a:rPr lang="fr-FR" smtClean="0">
                <a:hlinkClick r:id="rId5"/>
              </a:rPr>
              <a:t>http://montbeliard3.circo25.ac-besancon.fr/2016/07/05/liste-des-observables/</a:t>
            </a:r>
            <a:endParaRPr lang="fr-FR" smtClean="0"/>
          </a:p>
          <a:p>
            <a:endParaRPr lang="fr-F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1"/>
          <p:cNvSpPr>
            <a:spLocks noGrp="1"/>
          </p:cNvSpPr>
          <p:nvPr>
            <p:ph type="title"/>
          </p:nvPr>
        </p:nvSpPr>
        <p:spPr/>
        <p:txBody>
          <a:bodyPr/>
          <a:lstStyle/>
          <a:p>
            <a:r>
              <a:rPr lang="fr-FR" smtClean="0"/>
              <a:t>Plan </a:t>
            </a:r>
            <a:br>
              <a:rPr lang="fr-FR" smtClean="0"/>
            </a:br>
            <a:endParaRPr lang="fr-FR" smtClean="0"/>
          </a:p>
        </p:txBody>
      </p:sp>
      <p:sp>
        <p:nvSpPr>
          <p:cNvPr id="52226" name="Espace réservé du contenu 2"/>
          <p:cNvSpPr>
            <a:spLocks noGrp="1"/>
          </p:cNvSpPr>
          <p:nvPr>
            <p:ph idx="1"/>
          </p:nvPr>
        </p:nvSpPr>
        <p:spPr/>
        <p:txBody>
          <a:bodyPr/>
          <a:lstStyle/>
          <a:p>
            <a:pPr lvl="1">
              <a:buFont typeface="Wingdings" pitchFamily="2" charset="2"/>
              <a:buNone/>
            </a:pPr>
            <a:r>
              <a:rPr lang="fr-FR" sz="3300" smtClean="0"/>
              <a:t>Introduction: L’évaluation à l’école maternelle « refondée »</a:t>
            </a:r>
          </a:p>
          <a:p>
            <a:pPr lvl="1"/>
            <a:r>
              <a:rPr lang="fr-FR" sz="3300" smtClean="0"/>
              <a:t>L’évaluation positive,</a:t>
            </a:r>
          </a:p>
          <a:p>
            <a:pPr lvl="1"/>
            <a:r>
              <a:rPr lang="fr-FR" sz="3300" smtClean="0"/>
              <a:t>Les observables,</a:t>
            </a:r>
          </a:p>
          <a:p>
            <a:pPr lvl="1"/>
            <a:r>
              <a:rPr lang="fr-FR" sz="3300" smtClean="0"/>
              <a:t>Les outils  pour une évaluation positive,</a:t>
            </a:r>
          </a:p>
          <a:p>
            <a:pPr lvl="1"/>
            <a:r>
              <a:rPr lang="fr-FR" sz="3300" smtClean="0"/>
              <a:t>La communication.</a:t>
            </a:r>
          </a:p>
          <a:p>
            <a:pPr lvl="1"/>
            <a:endParaRPr lang="fr-FR" sz="3300" smtClean="0"/>
          </a:p>
          <a:p>
            <a:endParaRPr lang="fr-F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p:cNvSpPr>
            <a:spLocks noGrp="1"/>
          </p:cNvSpPr>
          <p:nvPr>
            <p:ph type="title"/>
          </p:nvPr>
        </p:nvSpPr>
        <p:spPr>
          <a:xfrm>
            <a:off x="677863" y="962025"/>
            <a:ext cx="8596312" cy="704850"/>
          </a:xfrm>
        </p:spPr>
        <p:txBody>
          <a:bodyPr/>
          <a:lstStyle/>
          <a:p>
            <a:pPr algn="r"/>
            <a:r>
              <a:rPr lang="fr-FR" sz="2800" smtClean="0"/>
              <a:t>Quand?</a:t>
            </a:r>
          </a:p>
        </p:txBody>
      </p:sp>
      <p:sp>
        <p:nvSpPr>
          <p:cNvPr id="88066" name="Espace réservé du contenu 2"/>
          <p:cNvSpPr>
            <a:spLocks noGrp="1"/>
          </p:cNvSpPr>
          <p:nvPr>
            <p:ph idx="1"/>
          </p:nvPr>
        </p:nvSpPr>
        <p:spPr/>
        <p:txBody>
          <a:bodyPr/>
          <a:lstStyle/>
          <a:p>
            <a:r>
              <a:rPr lang="fr-FR" sz="2800" smtClean="0"/>
              <a:t>Sur les temps informels</a:t>
            </a:r>
          </a:p>
          <a:p>
            <a:r>
              <a:rPr lang="fr-FR" sz="2800" smtClean="0"/>
              <a:t>Sur les temps d’apprentissage</a:t>
            </a:r>
          </a:p>
          <a:p>
            <a:r>
              <a:rPr lang="fr-FR" sz="2800" smtClean="0"/>
              <a:t>Sur des temps d’entraînement</a:t>
            </a:r>
          </a:p>
          <a:p>
            <a:r>
              <a:rPr lang="fr-FR" sz="2800" smtClean="0"/>
              <a:t>Sur des temps de jeux</a:t>
            </a:r>
          </a:p>
        </p:txBody>
      </p:sp>
      <p:sp>
        <p:nvSpPr>
          <p:cNvPr id="5" name="Titre 1"/>
          <p:cNvSpPr txBox="1">
            <a:spLocks/>
          </p:cNvSpPr>
          <p:nvPr/>
        </p:nvSpPr>
        <p:spPr>
          <a:xfrm>
            <a:off x="457200" y="306388"/>
            <a:ext cx="10287000" cy="1003300"/>
          </a:xfrm>
          <a:prstGeom prst="rect">
            <a:avLst/>
          </a:prstGeom>
        </p:spPr>
        <p:txBody>
          <a:bodyPr/>
          <a:lstStyle/>
          <a:p>
            <a:pPr fontAlgn="auto">
              <a:spcAft>
                <a:spcPts val="0"/>
              </a:spcAft>
              <a:defRPr/>
            </a:pPr>
            <a:r>
              <a:rPr lang="fr-FR" sz="4000">
                <a:latin typeface="+mn-lt"/>
                <a:cs typeface="+mn-cs"/>
              </a:rPr>
              <a:t>Evaluer de manière positive, c’est observer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re 1"/>
          <p:cNvSpPr>
            <a:spLocks noGrp="1"/>
          </p:cNvSpPr>
          <p:nvPr>
            <p:ph type="title"/>
          </p:nvPr>
        </p:nvSpPr>
        <p:spPr>
          <a:xfrm>
            <a:off x="1471613" y="1385888"/>
            <a:ext cx="8596312" cy="600075"/>
          </a:xfrm>
        </p:spPr>
        <p:txBody>
          <a:bodyPr/>
          <a:lstStyle/>
          <a:p>
            <a:pPr algn="r"/>
            <a:r>
              <a:rPr lang="fr-FR" sz="2800" smtClean="0"/>
              <a:t>En conclusion…</a:t>
            </a:r>
          </a:p>
        </p:txBody>
      </p:sp>
      <p:graphicFrame>
        <p:nvGraphicFramePr>
          <p:cNvPr id="4" name="Espace réservé du contenu 3"/>
          <p:cNvGraphicFramePr>
            <a:graphicFrameLocks noGrp="1"/>
          </p:cNvGraphicFramePr>
          <p:nvPr>
            <p:ph idx="1"/>
          </p:nvPr>
        </p:nvGraphicFramePr>
        <p:xfrm>
          <a:off x="1514476" y="1385891"/>
          <a:ext cx="6343651" cy="4929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re 1"/>
          <p:cNvSpPr txBox="1">
            <a:spLocks/>
          </p:cNvSpPr>
          <p:nvPr/>
        </p:nvSpPr>
        <p:spPr>
          <a:xfrm>
            <a:off x="234950" y="161925"/>
            <a:ext cx="10287000" cy="1223963"/>
          </a:xfrm>
          <a:prstGeom prst="rect">
            <a:avLst/>
          </a:prstGeom>
        </p:spPr>
        <p:txBody>
          <a:bodyPr/>
          <a:lstStyle/>
          <a:p>
            <a:pPr fontAlgn="auto">
              <a:spcAft>
                <a:spcPts val="0"/>
              </a:spcAft>
              <a:defRPr/>
            </a:pPr>
            <a:r>
              <a:rPr lang="fr-FR" sz="4000">
                <a:latin typeface="+mn-lt"/>
                <a:cs typeface="+mn-cs"/>
              </a:rPr>
              <a:t>Evaluer de manière positive, c’est valoriser les réussites, c’est observer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re 1"/>
          <p:cNvSpPr>
            <a:spLocks noGrp="1"/>
          </p:cNvSpPr>
          <p:nvPr>
            <p:ph type="title"/>
          </p:nvPr>
        </p:nvSpPr>
        <p:spPr/>
        <p:txBody>
          <a:bodyPr/>
          <a:lstStyle/>
          <a:p>
            <a:endParaRPr lang="fr-FR" smtClean="0"/>
          </a:p>
        </p:txBody>
      </p:sp>
      <p:sp>
        <p:nvSpPr>
          <p:cNvPr id="92162" name="Espace réservé du texte 2"/>
          <p:cNvSpPr>
            <a:spLocks noGrp="1"/>
          </p:cNvSpPr>
          <p:nvPr>
            <p:ph idx="1"/>
          </p:nvPr>
        </p:nvSpPr>
        <p:spPr/>
        <p:txBody>
          <a:bodyPr/>
          <a:lstStyle/>
          <a:p>
            <a:r>
              <a:rPr lang="fr-FR" sz="3200" smtClean="0">
                <a:solidFill>
                  <a:schemeClr val="accent1"/>
                </a:solidFill>
              </a:rPr>
              <a:t>Evaluer de manière positive, c’est penser des outils pour rendre lisible et compréhensible ce qui est réussi et acquis.</a:t>
            </a:r>
          </a:p>
          <a:p>
            <a:endParaRPr lang="fr-FR" sz="3200" smtClean="0">
              <a:solidFill>
                <a:schemeClr val="accent1"/>
              </a:solidFill>
            </a:endParaRPr>
          </a:p>
          <a:p>
            <a:r>
              <a:rPr lang="fr-FR" sz="3200" smtClean="0">
                <a:solidFill>
                  <a:schemeClr val="accent1"/>
                </a:solidFill>
              </a:rPr>
              <a:t>Quels outils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p:txBody>
          <a:bodyPr/>
          <a:lstStyle/>
          <a:p>
            <a:r>
              <a:rPr lang="fr-FR" sz="4800" b="1" smtClean="0"/>
              <a:t>Le carnet de suivi</a:t>
            </a:r>
          </a:p>
        </p:txBody>
      </p:sp>
      <p:sp>
        <p:nvSpPr>
          <p:cNvPr id="94210" name="Espace réservé du contenu 2"/>
          <p:cNvSpPr>
            <a:spLocks noGrp="1"/>
          </p:cNvSpPr>
          <p:nvPr>
            <p:ph idx="1"/>
          </p:nvPr>
        </p:nvSpPr>
        <p:spPr/>
        <p:txBody>
          <a:bodyPr/>
          <a:lstStyle/>
          <a:p>
            <a:r>
              <a:rPr lang="fr-FR" sz="2800" smtClean="0"/>
              <a:t>Le carnet de suivi est l’outil qui permet d’assurer le suivi des apprentissages et des progrès des élèves, tout au long du cycle 1</a:t>
            </a:r>
          </a:p>
          <a:p>
            <a:r>
              <a:rPr lang="fr-FR" sz="2800" smtClean="0"/>
              <a:t>Sa forme est libre mais non figée car il doit être renseigné tout au long du cycle.</a:t>
            </a:r>
          </a:p>
          <a:p>
            <a:r>
              <a:rPr lang="fr-FR" sz="2800" smtClean="0"/>
              <a:t>C’est un outil évolutif qui permet de rendre visible le parcours de l’élève en mettant en valeur ses réussites, et qui nécessite une communication</a:t>
            </a:r>
            <a:r>
              <a:rPr lang="fr-FR" smtClean="0"/>
              <a:t>.</a:t>
            </a:r>
          </a:p>
          <a:p>
            <a:endParaRPr lang="fr-F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5"/>
          <p:cNvSpPr>
            <a:spLocks noGrp="1"/>
          </p:cNvSpPr>
          <p:nvPr>
            <p:ph type="title"/>
          </p:nvPr>
        </p:nvSpPr>
        <p:spPr>
          <a:xfrm>
            <a:off x="677863" y="1181100"/>
            <a:ext cx="9075737" cy="749300"/>
          </a:xfrm>
        </p:spPr>
        <p:txBody>
          <a:bodyPr/>
          <a:lstStyle/>
          <a:p>
            <a:pPr algn="r"/>
            <a:r>
              <a:rPr lang="fr-FR" sz="2800" smtClean="0"/>
              <a:t>Le carnet de suivi : les principes</a:t>
            </a:r>
          </a:p>
        </p:txBody>
      </p:sp>
      <p:sp>
        <p:nvSpPr>
          <p:cNvPr id="96258" name="Espace réservé du contenu 6"/>
          <p:cNvSpPr>
            <a:spLocks noGrp="1"/>
          </p:cNvSpPr>
          <p:nvPr>
            <p:ph idx="1"/>
          </p:nvPr>
        </p:nvSpPr>
        <p:spPr/>
        <p:txBody>
          <a:bodyPr/>
          <a:lstStyle/>
          <a:p>
            <a:r>
              <a:rPr lang="fr-FR" smtClean="0"/>
              <a:t>Un outil pour l’ensemble du cycle</a:t>
            </a:r>
          </a:p>
          <a:p>
            <a:r>
              <a:rPr lang="fr-FR" smtClean="0"/>
              <a:t>Un outil positif : ne collecte que les réussites</a:t>
            </a:r>
          </a:p>
          <a:p>
            <a:r>
              <a:rPr lang="fr-FR" smtClean="0"/>
              <a:t>Un outil témoin des progrès de l’enfant tout au long du parcours « maternelle »</a:t>
            </a:r>
          </a:p>
          <a:p>
            <a:r>
              <a:rPr lang="fr-FR" smtClean="0"/>
              <a:t>Un outil personnalisé </a:t>
            </a:r>
          </a:p>
          <a:p>
            <a:r>
              <a:rPr lang="fr-FR" smtClean="0"/>
              <a:t>Un outil communiqué aux familles deux fois par an  depuis la PS</a:t>
            </a:r>
          </a:p>
          <a:p>
            <a:r>
              <a:rPr lang="fr-FR" smtClean="0"/>
              <a:t>Pas d’attendus par niveau mais à la fin du cycle</a:t>
            </a:r>
          </a:p>
        </p:txBody>
      </p:sp>
      <p:sp>
        <p:nvSpPr>
          <p:cNvPr id="5" name="Titre 1"/>
          <p:cNvSpPr txBox="1">
            <a:spLocks/>
          </p:cNvSpPr>
          <p:nvPr/>
        </p:nvSpPr>
        <p:spPr>
          <a:xfrm>
            <a:off x="457200" y="74613"/>
            <a:ext cx="10587038" cy="1236662"/>
          </a:xfrm>
          <a:prstGeom prst="rect">
            <a:avLst/>
          </a:prstGeom>
        </p:spPr>
        <p:txBody>
          <a:bodyPr/>
          <a:lstStyle/>
          <a:p>
            <a:pPr fontAlgn="auto">
              <a:spcAft>
                <a:spcPts val="0"/>
              </a:spcAft>
              <a:defRPr/>
            </a:pPr>
            <a:r>
              <a:rPr lang="fr-FR" sz="4000" dirty="0">
                <a:latin typeface="+mn-lt"/>
                <a:cs typeface="+mn-cs"/>
              </a:rPr>
              <a:t>Evaluer de manière positive, c’est penser des outils </a:t>
            </a:r>
            <a:r>
              <a:rPr lang="fr-FR" sz="5400" dirty="0">
                <a:solidFill>
                  <a:schemeClr val="accent1"/>
                </a:solidFill>
                <a:latin typeface="+mj-lt"/>
                <a:ea typeface="+mj-ea"/>
                <a:cs typeface="+mj-cs"/>
              </a:rPr>
              <a:t/>
            </a:r>
            <a:br>
              <a:rPr lang="fr-FR" sz="5400" dirty="0">
                <a:solidFill>
                  <a:schemeClr val="accent1"/>
                </a:solidFill>
                <a:latin typeface="+mj-lt"/>
                <a:ea typeface="+mj-ea"/>
                <a:cs typeface="+mj-cs"/>
              </a:rPr>
            </a:br>
            <a:endParaRPr lang="fr-FR" sz="5400" dirty="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5"/>
          <p:cNvSpPr>
            <a:spLocks noGrp="1"/>
          </p:cNvSpPr>
          <p:nvPr>
            <p:ph type="title"/>
          </p:nvPr>
        </p:nvSpPr>
        <p:spPr/>
        <p:txBody>
          <a:bodyPr/>
          <a:lstStyle/>
          <a:p>
            <a:r>
              <a:rPr lang="fr-FR" sz="2800" smtClean="0"/>
              <a:t>Le carnet de suivi : les principes</a:t>
            </a:r>
          </a:p>
        </p:txBody>
      </p:sp>
      <p:sp>
        <p:nvSpPr>
          <p:cNvPr id="13" name="Espace réservé du contenu 12"/>
          <p:cNvSpPr>
            <a:spLocks noGrp="1"/>
          </p:cNvSpPr>
          <p:nvPr>
            <p:ph sz="half" idx="2"/>
          </p:nvPr>
        </p:nvSpPr>
        <p:spPr>
          <a:xfrm>
            <a:off x="228600" y="1863725"/>
            <a:ext cx="5311775" cy="4867275"/>
          </a:xfrm>
        </p:spPr>
        <p:txBody>
          <a:bodyPr/>
          <a:lstStyle/>
          <a:p>
            <a:pPr>
              <a:lnSpc>
                <a:spcPct val="80000"/>
              </a:lnSpc>
            </a:pPr>
            <a:r>
              <a:rPr lang="fr-FR" sz="1700" b="1" smtClean="0">
                <a:solidFill>
                  <a:schemeClr val="tx2"/>
                </a:solidFill>
                <a:latin typeface="ArialMT" charset="0"/>
              </a:rPr>
              <a:t>Un carnet d'observation au long cours</a:t>
            </a:r>
            <a:r>
              <a:rPr lang="fr-FR" sz="1700" smtClean="0">
                <a:solidFill>
                  <a:schemeClr val="tx2"/>
                </a:solidFill>
                <a:latin typeface="ArialMT" charset="0"/>
              </a:rPr>
              <a:t>.</a:t>
            </a:r>
            <a:r>
              <a:rPr lang="fr-FR" sz="1700" smtClean="0">
                <a:solidFill>
                  <a:srgbClr val="373737"/>
                </a:solidFill>
                <a:latin typeface="ArialMT" charset="0"/>
              </a:rPr>
              <a:t> </a:t>
            </a:r>
            <a:br>
              <a:rPr lang="fr-FR" sz="1700" smtClean="0">
                <a:solidFill>
                  <a:srgbClr val="373737"/>
                </a:solidFill>
                <a:latin typeface="ArialMT" charset="0"/>
              </a:rPr>
            </a:br>
            <a:r>
              <a:rPr lang="fr-FR" sz="1700" smtClean="0">
                <a:solidFill>
                  <a:srgbClr val="373737"/>
                </a:solidFill>
                <a:latin typeface="ArialMT" charset="0"/>
              </a:rPr>
              <a:t>Un recueil d'observations régulières sur un temps suffisamment long pour permettre aux apprentissages de se réaliser.</a:t>
            </a:r>
          </a:p>
          <a:p>
            <a:pPr>
              <a:lnSpc>
                <a:spcPct val="80000"/>
              </a:lnSpc>
            </a:pPr>
            <a:r>
              <a:rPr lang="fr-FR" sz="1700" b="1" smtClean="0">
                <a:solidFill>
                  <a:schemeClr val="tx2"/>
                </a:solidFill>
                <a:latin typeface="ArialMT" charset="0"/>
              </a:rPr>
              <a:t>Un carnet de traces et une interprétation synthétique de l'enseignant</a:t>
            </a:r>
            <a:r>
              <a:rPr lang="fr-FR" sz="1700" smtClean="0">
                <a:solidFill>
                  <a:schemeClr val="tx2"/>
                </a:solidFill>
                <a:latin typeface="ArialMT" charset="0"/>
              </a:rPr>
              <a:t>.</a:t>
            </a:r>
            <a:br>
              <a:rPr lang="fr-FR" sz="1700" smtClean="0">
                <a:solidFill>
                  <a:schemeClr val="tx2"/>
                </a:solidFill>
                <a:latin typeface="ArialMT" charset="0"/>
              </a:rPr>
            </a:br>
            <a:r>
              <a:rPr lang="fr-FR" sz="1700" smtClean="0">
                <a:solidFill>
                  <a:srgbClr val="373737"/>
                </a:solidFill>
                <a:latin typeface="ArialMT" charset="0"/>
              </a:rPr>
              <a:t>Un document qui peut prendre des formes diverses, dans lequel l'enseignant présente des traces significatives de l'activité de l'enfant et une interprétation synthétique de l'évolution de son parcours d'apprentissage.</a:t>
            </a:r>
          </a:p>
          <a:p>
            <a:pPr>
              <a:lnSpc>
                <a:spcPct val="80000"/>
              </a:lnSpc>
            </a:pPr>
            <a:r>
              <a:rPr lang="fr-FR" sz="1700" b="1" smtClean="0">
                <a:solidFill>
                  <a:schemeClr val="tx2"/>
                </a:solidFill>
                <a:latin typeface="ArialMT" charset="0"/>
              </a:rPr>
              <a:t>Un carnet de communication pour les parents et les enseignants</a:t>
            </a:r>
            <a:r>
              <a:rPr lang="fr-FR" sz="1700" smtClean="0">
                <a:solidFill>
                  <a:schemeClr val="tx2"/>
                </a:solidFill>
                <a:latin typeface="ArialMT" charset="0"/>
              </a:rPr>
              <a:t/>
            </a:r>
            <a:br>
              <a:rPr lang="fr-FR" sz="1700" smtClean="0">
                <a:solidFill>
                  <a:schemeClr val="tx2"/>
                </a:solidFill>
                <a:latin typeface="ArialMT" charset="0"/>
              </a:rPr>
            </a:br>
            <a:r>
              <a:rPr lang="fr-FR" sz="1700" smtClean="0">
                <a:solidFill>
                  <a:srgbClr val="373737"/>
                </a:solidFill>
                <a:latin typeface="ArialMT" charset="0"/>
              </a:rPr>
              <a:t>Un outil qui permet de rendre compte des progrès, qui les met en valeur et en perspective, sur la base d'observables définis. Un carnet dont le contenu doit être simple, compréhensible et lisible par les parents. Une ressource qui rend compte du cheminement de l'élève pour renseigner la synthèse des acquis à la fin de la G.S. 	</a:t>
            </a:r>
            <a:endParaRPr lang="fr-FR" sz="1700" smtClean="0"/>
          </a:p>
        </p:txBody>
      </p:sp>
      <p:sp>
        <p:nvSpPr>
          <p:cNvPr id="98307" name="Espace réservé du contenu 14"/>
          <p:cNvSpPr>
            <a:spLocks noGrp="1"/>
          </p:cNvSpPr>
          <p:nvPr>
            <p:ph sz="quarter" idx="4"/>
          </p:nvPr>
        </p:nvSpPr>
        <p:spPr>
          <a:xfrm>
            <a:off x="5748338" y="1863725"/>
            <a:ext cx="4876800" cy="4587875"/>
          </a:xfrm>
        </p:spPr>
        <p:txBody>
          <a:bodyPr/>
          <a:lstStyle/>
          <a:p>
            <a:r>
              <a:rPr lang="fr-FR" b="1" smtClean="0">
                <a:solidFill>
                  <a:schemeClr val="tx2"/>
                </a:solidFill>
                <a:latin typeface="ArialMT" charset="0"/>
              </a:rPr>
              <a:t>Un livret de compétences décliné en sous-compétences</a:t>
            </a:r>
            <a:r>
              <a:rPr lang="fr-FR" smtClean="0">
                <a:solidFill>
                  <a:schemeClr val="tx2"/>
                </a:solidFill>
                <a:latin typeface="ArialMT" charset="0"/>
              </a:rPr>
              <a:t>.</a:t>
            </a:r>
            <a:r>
              <a:rPr lang="fr-FR" smtClean="0">
                <a:solidFill>
                  <a:srgbClr val="373737"/>
                </a:solidFill>
                <a:latin typeface="ArialMT" charset="0"/>
              </a:rPr>
              <a:t> </a:t>
            </a:r>
            <a:br>
              <a:rPr lang="fr-FR" smtClean="0">
                <a:solidFill>
                  <a:srgbClr val="373737"/>
                </a:solidFill>
                <a:latin typeface="ArialMT" charset="0"/>
              </a:rPr>
            </a:br>
            <a:r>
              <a:rPr lang="fr-FR" smtClean="0">
                <a:solidFill>
                  <a:srgbClr val="373737"/>
                </a:solidFill>
                <a:latin typeface="ArialMT" charset="0"/>
              </a:rPr>
              <a:t>Un tableau d'items cochés.</a:t>
            </a:r>
            <a:br>
              <a:rPr lang="fr-FR" smtClean="0">
                <a:solidFill>
                  <a:srgbClr val="373737"/>
                </a:solidFill>
                <a:latin typeface="ArialMT" charset="0"/>
              </a:rPr>
            </a:br>
            <a:r>
              <a:rPr lang="fr-FR" smtClean="0">
                <a:solidFill>
                  <a:srgbClr val="373737"/>
                </a:solidFill>
                <a:latin typeface="ArialMT" charset="0"/>
              </a:rPr>
              <a:t>	</a:t>
            </a:r>
          </a:p>
          <a:p>
            <a:r>
              <a:rPr lang="fr-FR" b="1" smtClean="0">
                <a:solidFill>
                  <a:schemeClr val="tx2"/>
                </a:solidFill>
                <a:latin typeface="ArialMT" charset="0"/>
              </a:rPr>
              <a:t>Un catalogue de fiches d'évaluation</a:t>
            </a:r>
            <a:r>
              <a:rPr lang="fr-FR" smtClean="0">
                <a:solidFill>
                  <a:schemeClr val="tx2"/>
                </a:solidFill>
                <a:latin typeface="ArialMT" charset="0"/>
              </a:rPr>
              <a:t/>
            </a:r>
            <a:br>
              <a:rPr lang="fr-FR" smtClean="0">
                <a:solidFill>
                  <a:schemeClr val="tx2"/>
                </a:solidFill>
                <a:latin typeface="ArialMT" charset="0"/>
              </a:rPr>
            </a:br>
            <a:r>
              <a:rPr lang="fr-FR" smtClean="0">
                <a:solidFill>
                  <a:srgbClr val="373737"/>
                </a:solidFill>
                <a:latin typeface="ArialMT" charset="0"/>
              </a:rPr>
              <a:t>Un catalogue de fiches d'évaluation, d'exercices réalisés collectivement à un instant T.	</a:t>
            </a:r>
          </a:p>
          <a:p>
            <a:r>
              <a:rPr lang="fr-FR" b="1" smtClean="0">
                <a:solidFill>
                  <a:schemeClr val="tx2"/>
                </a:solidFill>
                <a:latin typeface="ArialMT" charset="0"/>
              </a:rPr>
              <a:t>Un simple cahier d'élève</a:t>
            </a:r>
            <a:r>
              <a:rPr lang="fr-FR" smtClean="0">
                <a:solidFill>
                  <a:schemeClr val="tx2"/>
                </a:solidFill>
                <a:latin typeface="ArialMT" charset="0"/>
              </a:rPr>
              <a:t>.</a:t>
            </a:r>
            <a:br>
              <a:rPr lang="fr-FR" smtClean="0">
                <a:solidFill>
                  <a:schemeClr val="tx2"/>
                </a:solidFill>
                <a:latin typeface="ArialMT" charset="0"/>
              </a:rPr>
            </a:br>
            <a:r>
              <a:rPr lang="fr-FR" smtClean="0">
                <a:solidFill>
                  <a:srgbClr val="373737"/>
                </a:solidFill>
                <a:latin typeface="ArialMT" charset="0"/>
              </a:rPr>
              <a:t>Le cahier de l'élève au jour le jour.	</a:t>
            </a:r>
          </a:p>
          <a:p>
            <a:endParaRPr lang="fr-FR" smtClean="0">
              <a:solidFill>
                <a:srgbClr val="373737"/>
              </a:solidFill>
              <a:latin typeface="ArialMT" charset="0"/>
            </a:endParaRPr>
          </a:p>
        </p:txBody>
      </p:sp>
      <p:sp>
        <p:nvSpPr>
          <p:cNvPr id="12" name="Espace réservé du texte 11"/>
          <p:cNvSpPr>
            <a:spLocks noGrp="1"/>
          </p:cNvSpPr>
          <p:nvPr>
            <p:ph type="body" idx="1"/>
          </p:nvPr>
        </p:nvSpPr>
        <p:spPr>
          <a:xfrm>
            <a:off x="360363" y="1350963"/>
            <a:ext cx="5180012" cy="323850"/>
          </a:xfrm>
        </p:spPr>
        <p:txBody>
          <a:bodyPr rtlCol="0"/>
          <a:lstStyle/>
          <a:p>
            <a:pPr fontAlgn="auto">
              <a:spcAft>
                <a:spcPts val="0"/>
              </a:spcAft>
              <a:defRPr/>
            </a:pPr>
            <a:r>
              <a:rPr lang="fr-FR" dirty="0" smtClean="0"/>
              <a:t>Le carnet de suivi peut-être à la fois :</a:t>
            </a:r>
            <a:endParaRPr lang="fr-FR" dirty="0"/>
          </a:p>
        </p:txBody>
      </p:sp>
      <p:sp>
        <p:nvSpPr>
          <p:cNvPr id="14" name="Espace réservé du texte 13"/>
          <p:cNvSpPr>
            <a:spLocks noGrp="1"/>
          </p:cNvSpPr>
          <p:nvPr>
            <p:ph type="body" sz="quarter" idx="3"/>
          </p:nvPr>
        </p:nvSpPr>
        <p:spPr>
          <a:xfrm>
            <a:off x="5748338" y="1350963"/>
            <a:ext cx="4876800" cy="323850"/>
          </a:xfrm>
        </p:spPr>
        <p:txBody>
          <a:bodyPr rtlCol="0"/>
          <a:lstStyle/>
          <a:p>
            <a:pPr fontAlgn="auto">
              <a:spcAft>
                <a:spcPts val="0"/>
              </a:spcAft>
              <a:defRPr/>
            </a:pPr>
            <a:r>
              <a:rPr lang="fr-FR" dirty="0" smtClean="0"/>
              <a:t>Le carnet de suivi n’est pas :</a:t>
            </a:r>
            <a:endParaRPr lang="fr-FR" dirty="0"/>
          </a:p>
        </p:txBody>
      </p:sp>
      <p:sp>
        <p:nvSpPr>
          <p:cNvPr id="5" name="Titre 1"/>
          <p:cNvSpPr txBox="1">
            <a:spLocks/>
          </p:cNvSpPr>
          <p:nvPr/>
        </p:nvSpPr>
        <p:spPr>
          <a:xfrm>
            <a:off x="457200" y="74613"/>
            <a:ext cx="10587038" cy="1236662"/>
          </a:xfrm>
          <a:prstGeom prst="rect">
            <a:avLst/>
          </a:prstGeom>
        </p:spPr>
        <p:txBody>
          <a:bodyPr/>
          <a:lstStyle/>
          <a:p>
            <a:pPr fontAlgn="auto">
              <a:spcAft>
                <a:spcPts val="0"/>
              </a:spcAft>
              <a:defRPr/>
            </a:pPr>
            <a:endParaRPr lang="fr-FR" sz="5400" dirty="0">
              <a:solidFill>
                <a:schemeClr val="accent1"/>
              </a:solidFill>
              <a:latin typeface="+mj-lt"/>
              <a:ea typeface="+mj-ea"/>
              <a:cs typeface="+mj-cs"/>
            </a:endParaRPr>
          </a:p>
        </p:txBody>
      </p:sp>
      <p:sp>
        <p:nvSpPr>
          <p:cNvPr id="98312" name="Line 8"/>
          <p:cNvSpPr>
            <a:spLocks noChangeShapeType="1"/>
          </p:cNvSpPr>
          <p:nvPr/>
        </p:nvSpPr>
        <p:spPr bwMode="auto">
          <a:xfrm>
            <a:off x="5702300" y="1863725"/>
            <a:ext cx="0" cy="4587875"/>
          </a:xfrm>
          <a:prstGeom prst="line">
            <a:avLst/>
          </a:prstGeom>
          <a:noFill/>
          <a:ln w="19050">
            <a:solidFill>
              <a:schemeClr val="hlink"/>
            </a:solidFill>
            <a:round/>
            <a:headEnd/>
            <a:tailEnd/>
          </a:ln>
          <a:effectLst/>
        </p:spPr>
        <p:txBody>
          <a:bodyPr/>
          <a:lstStyle/>
          <a:p>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re 5"/>
          <p:cNvSpPr>
            <a:spLocks noGrp="1"/>
          </p:cNvSpPr>
          <p:nvPr>
            <p:ph type="title"/>
          </p:nvPr>
        </p:nvSpPr>
        <p:spPr>
          <a:xfrm>
            <a:off x="1411288" y="1152525"/>
            <a:ext cx="8189912" cy="542925"/>
          </a:xfrm>
        </p:spPr>
        <p:txBody>
          <a:bodyPr/>
          <a:lstStyle/>
          <a:p>
            <a:pPr algn="r"/>
            <a:r>
              <a:rPr lang="fr-FR" sz="2800" smtClean="0"/>
              <a:t>Le carnet de suivi : la forme</a:t>
            </a:r>
          </a:p>
        </p:txBody>
      </p:sp>
      <p:sp>
        <p:nvSpPr>
          <p:cNvPr id="7" name="Espace réservé du contenu 6"/>
          <p:cNvSpPr>
            <a:spLocks noGrp="1"/>
          </p:cNvSpPr>
          <p:nvPr>
            <p:ph idx="1"/>
          </p:nvPr>
        </p:nvSpPr>
        <p:spPr>
          <a:xfrm>
            <a:off x="665163" y="1981200"/>
            <a:ext cx="10074275" cy="4876800"/>
          </a:xfrm>
        </p:spPr>
        <p:txBody>
          <a:bodyPr>
            <a:normAutofit/>
          </a:bodyPr>
          <a:lstStyle/>
          <a:p>
            <a:pPr>
              <a:lnSpc>
                <a:spcPct val="90000"/>
              </a:lnSpc>
            </a:pPr>
            <a:r>
              <a:rPr lang="fr-FR" sz="2400" smtClean="0"/>
              <a:t>Un cahier, un classeur ou un porte-document</a:t>
            </a:r>
          </a:p>
          <a:p>
            <a:pPr>
              <a:lnSpc>
                <a:spcPct val="90000"/>
              </a:lnSpc>
            </a:pPr>
            <a:r>
              <a:rPr lang="fr-FR" sz="2400" smtClean="0"/>
              <a:t>Une introduction expliquant aux parents le rôle du carnet de suivi,</a:t>
            </a:r>
          </a:p>
          <a:p>
            <a:pPr>
              <a:lnSpc>
                <a:spcPct val="90000"/>
              </a:lnSpc>
            </a:pPr>
            <a:r>
              <a:rPr lang="fr-FR" sz="2400" smtClean="0"/>
              <a:t>La liste des attendus de fin de cycle pour chaque domaine d’apprentissage,</a:t>
            </a:r>
          </a:p>
          <a:p>
            <a:pPr>
              <a:lnSpc>
                <a:spcPct val="90000"/>
              </a:lnSpc>
            </a:pPr>
            <a:r>
              <a:rPr lang="fr-FR" sz="2400" smtClean="0"/>
              <a:t>Un espace pour la rédaction d’un « écrit synthétique régulier de l’enseignant rendant compte et validant des progrès de l’enfant dans les divers domaines en prenant appui sur les observables proposés »,</a:t>
            </a:r>
          </a:p>
          <a:p>
            <a:pPr>
              <a:lnSpc>
                <a:spcPct val="90000"/>
              </a:lnSpc>
            </a:pPr>
            <a:r>
              <a:rPr lang="fr-FR" sz="2400" smtClean="0"/>
              <a:t>Un espace pour la signature des parents.</a:t>
            </a:r>
          </a:p>
          <a:p>
            <a:pPr>
              <a:lnSpc>
                <a:spcPct val="90000"/>
              </a:lnSpc>
            </a:pPr>
            <a:r>
              <a:rPr lang="fr-FR" sz="2400" smtClean="0"/>
              <a:t>Exemple de carnet de suivi…</a:t>
            </a:r>
          </a:p>
          <a:p>
            <a:pPr>
              <a:lnSpc>
                <a:spcPct val="90000"/>
              </a:lnSpc>
            </a:pPr>
            <a:endParaRPr lang="fr-FR" sz="2400" smtClean="0"/>
          </a:p>
          <a:p>
            <a:pPr>
              <a:lnSpc>
                <a:spcPct val="90000"/>
              </a:lnSpc>
            </a:pPr>
            <a:endParaRPr lang="fr-FR" sz="2400" smtClean="0"/>
          </a:p>
        </p:txBody>
      </p:sp>
      <p:sp>
        <p:nvSpPr>
          <p:cNvPr id="4" name="Titre 1"/>
          <p:cNvSpPr txBox="1">
            <a:spLocks/>
          </p:cNvSpPr>
          <p:nvPr/>
        </p:nvSpPr>
        <p:spPr>
          <a:xfrm>
            <a:off x="457200" y="74613"/>
            <a:ext cx="10587038" cy="1236662"/>
          </a:xfrm>
          <a:prstGeom prst="rect">
            <a:avLst/>
          </a:prstGeom>
        </p:spPr>
        <p:txBody>
          <a:bodyPr/>
          <a:lstStyle/>
          <a:p>
            <a:pPr fontAlgn="auto">
              <a:spcAft>
                <a:spcPts val="0"/>
              </a:spcAft>
              <a:defRPr/>
            </a:pPr>
            <a:r>
              <a:rPr lang="fr-FR" sz="4000" dirty="0">
                <a:latin typeface="+mn-lt"/>
                <a:cs typeface="+mn-cs"/>
              </a:rPr>
              <a:t>Evaluer de manière positive, c’est penser des outils </a:t>
            </a:r>
            <a:r>
              <a:rPr lang="fr-FR" sz="5400" dirty="0">
                <a:solidFill>
                  <a:schemeClr val="accent1"/>
                </a:solidFill>
                <a:latin typeface="+mj-lt"/>
                <a:ea typeface="+mj-ea"/>
                <a:cs typeface="+mj-cs"/>
              </a:rPr>
              <a:t/>
            </a:r>
            <a:br>
              <a:rPr lang="fr-FR" sz="5400" dirty="0">
                <a:solidFill>
                  <a:schemeClr val="accent1"/>
                </a:solidFill>
                <a:latin typeface="+mj-lt"/>
                <a:ea typeface="+mj-ea"/>
                <a:cs typeface="+mj-cs"/>
              </a:rPr>
            </a:br>
            <a:endParaRPr lang="fr-FR" sz="5400" dirty="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idx="4294967295"/>
          </p:nvPr>
        </p:nvSpPr>
        <p:spPr/>
        <p:txBody>
          <a:bodyPr/>
          <a:lstStyle/>
          <a:p>
            <a:r>
              <a:rPr lang="fr-FR" smtClean="0"/>
              <a:t>Une forme possible</a:t>
            </a:r>
          </a:p>
        </p:txBody>
      </p:sp>
      <p:sp>
        <p:nvSpPr>
          <p:cNvPr id="157699" name="Rectangle 3"/>
          <p:cNvSpPr>
            <a:spLocks noGrp="1"/>
          </p:cNvSpPr>
          <p:nvPr>
            <p:ph type="body" idx="4294967295"/>
          </p:nvPr>
        </p:nvSpPr>
        <p:spPr/>
        <p:txBody>
          <a:bodyPr/>
          <a:lstStyle/>
          <a:p>
            <a:r>
              <a:rPr lang="fr-FR" smtClean="0">
                <a:hlinkClick r:id="rId3" action="ppaction://hlinkfile"/>
              </a:rPr>
              <a:t>Libourne 1 proposition carnet de suivi .pdf</a:t>
            </a:r>
            <a:endParaRPr lang="fr-F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re 1"/>
          <p:cNvSpPr>
            <a:spLocks noGrp="1"/>
          </p:cNvSpPr>
          <p:nvPr>
            <p:ph type="title"/>
          </p:nvPr>
        </p:nvSpPr>
        <p:spPr>
          <a:xfrm>
            <a:off x="944563" y="1085850"/>
            <a:ext cx="8596312" cy="638175"/>
          </a:xfrm>
        </p:spPr>
        <p:txBody>
          <a:bodyPr/>
          <a:lstStyle/>
          <a:p>
            <a:pPr algn="r"/>
            <a:r>
              <a:rPr lang="fr-FR" sz="2800" smtClean="0"/>
              <a:t>Le carnet de suivi : son fonctionnement</a:t>
            </a:r>
          </a:p>
        </p:txBody>
      </p:sp>
      <p:sp>
        <p:nvSpPr>
          <p:cNvPr id="3" name="Espace réservé du contenu 2"/>
          <p:cNvSpPr>
            <a:spLocks noGrp="1"/>
          </p:cNvSpPr>
          <p:nvPr>
            <p:ph idx="1"/>
          </p:nvPr>
        </p:nvSpPr>
        <p:spPr/>
        <p:txBody>
          <a:bodyPr rtlCol="0">
            <a:normAutofit/>
          </a:bodyPr>
          <a:lstStyle/>
          <a:p>
            <a:pPr marL="0" indent="0" fontAlgn="auto">
              <a:spcAft>
                <a:spcPts val="0"/>
              </a:spcAft>
              <a:buFont typeface="Wingdings" pitchFamily="2" charset="2"/>
              <a:buNone/>
              <a:defRPr/>
            </a:pPr>
            <a:r>
              <a:rPr lang="fr-FR" sz="2400" dirty="0" smtClean="0">
                <a:solidFill>
                  <a:schemeClr val="tx1">
                    <a:lumMod val="65000"/>
                    <a:lumOff val="35000"/>
                  </a:schemeClr>
                </a:solidFill>
              </a:rPr>
              <a:t>L’enseignant:</a:t>
            </a:r>
          </a:p>
          <a:p>
            <a:pPr fontAlgn="auto">
              <a:spcAft>
                <a:spcPts val="0"/>
              </a:spcAft>
              <a:defRPr/>
            </a:pPr>
            <a:r>
              <a:rPr lang="fr-FR" sz="2400" dirty="0">
                <a:solidFill>
                  <a:schemeClr val="tx1">
                    <a:lumMod val="65000"/>
                    <a:lumOff val="35000"/>
                  </a:schemeClr>
                </a:solidFill>
              </a:rPr>
              <a:t>l</a:t>
            </a:r>
            <a:r>
              <a:rPr lang="fr-FR" sz="2400" dirty="0" smtClean="0">
                <a:solidFill>
                  <a:schemeClr val="tx1">
                    <a:lumMod val="65000"/>
                    <a:lumOff val="35000"/>
                  </a:schemeClr>
                </a:solidFill>
              </a:rPr>
              <a:t>e renseigne quand il repère une réussite qu’il considère comme un progrès </a:t>
            </a:r>
          </a:p>
          <a:p>
            <a:pPr fontAlgn="auto">
              <a:spcAft>
                <a:spcPts val="0"/>
              </a:spcAft>
              <a:defRPr/>
            </a:pPr>
            <a:r>
              <a:rPr lang="fr-FR" sz="2400" dirty="0">
                <a:solidFill>
                  <a:schemeClr val="tx1">
                    <a:lumMod val="65000"/>
                    <a:lumOff val="35000"/>
                  </a:schemeClr>
                </a:solidFill>
              </a:rPr>
              <a:t>c</a:t>
            </a:r>
            <a:r>
              <a:rPr lang="fr-FR" sz="2400" dirty="0" smtClean="0">
                <a:solidFill>
                  <a:schemeClr val="tx1">
                    <a:lumMod val="65000"/>
                    <a:lumOff val="35000"/>
                  </a:schemeClr>
                </a:solidFill>
              </a:rPr>
              <a:t>olle dans le domaine concerné une trace du travail de l’enfant</a:t>
            </a:r>
          </a:p>
          <a:p>
            <a:pPr fontAlgn="auto">
              <a:spcAft>
                <a:spcPts val="0"/>
              </a:spcAft>
              <a:defRPr/>
            </a:pPr>
            <a:r>
              <a:rPr lang="fr-FR" sz="2400" dirty="0">
                <a:solidFill>
                  <a:schemeClr val="tx1">
                    <a:lumMod val="65000"/>
                    <a:lumOff val="35000"/>
                  </a:schemeClr>
                </a:solidFill>
              </a:rPr>
              <a:t>r</a:t>
            </a:r>
            <a:r>
              <a:rPr lang="fr-FR" sz="2400" dirty="0" smtClean="0">
                <a:solidFill>
                  <a:schemeClr val="tx1">
                    <a:lumMod val="65000"/>
                    <a:lumOff val="35000"/>
                  </a:schemeClr>
                </a:solidFill>
              </a:rPr>
              <a:t>édige pour décrire la réussite quand la trace n’est pas possible (langage oral)</a:t>
            </a:r>
          </a:p>
          <a:p>
            <a:pPr fontAlgn="auto">
              <a:spcAft>
                <a:spcPts val="0"/>
              </a:spcAft>
              <a:buFont typeface="Wingdings" pitchFamily="2" charset="2"/>
              <a:buNone/>
              <a:defRPr/>
            </a:pPr>
            <a:r>
              <a:rPr lang="fr-FR" sz="2400" dirty="0" smtClean="0">
                <a:solidFill>
                  <a:schemeClr val="tx1">
                    <a:lumMod val="65000"/>
                    <a:lumOff val="35000"/>
                  </a:schemeClr>
                </a:solidFill>
              </a:rPr>
              <a:t>L’élève est impliqué</a:t>
            </a:r>
            <a:r>
              <a:rPr lang="fr-FR" sz="2400" dirty="0">
                <a:solidFill>
                  <a:schemeClr val="tx1">
                    <a:lumMod val="65000"/>
                    <a:lumOff val="35000"/>
                  </a:schemeClr>
                </a:solidFill>
              </a:rPr>
              <a:t>.</a:t>
            </a:r>
          </a:p>
        </p:txBody>
      </p:sp>
      <p:sp>
        <p:nvSpPr>
          <p:cNvPr id="5" name="Titre 1"/>
          <p:cNvSpPr txBox="1">
            <a:spLocks/>
          </p:cNvSpPr>
          <p:nvPr/>
        </p:nvSpPr>
        <p:spPr>
          <a:xfrm>
            <a:off x="457200" y="74613"/>
            <a:ext cx="10587038" cy="1236662"/>
          </a:xfrm>
          <a:prstGeom prst="rect">
            <a:avLst/>
          </a:prstGeom>
        </p:spPr>
        <p:txBody>
          <a:bodyPr/>
          <a:lstStyle/>
          <a:p>
            <a:pPr fontAlgn="auto">
              <a:spcAft>
                <a:spcPts val="0"/>
              </a:spcAft>
              <a:defRPr/>
            </a:pPr>
            <a:r>
              <a:rPr lang="fr-FR" sz="4000" dirty="0">
                <a:latin typeface="+mn-lt"/>
                <a:cs typeface="+mn-cs"/>
              </a:rPr>
              <a:t>Evaluer de manière positive, c’est penser des outils </a:t>
            </a:r>
            <a:r>
              <a:rPr lang="fr-FR" sz="5400" dirty="0">
                <a:solidFill>
                  <a:schemeClr val="accent1"/>
                </a:solidFill>
                <a:latin typeface="+mj-lt"/>
                <a:ea typeface="+mj-ea"/>
                <a:cs typeface="+mj-cs"/>
              </a:rPr>
              <a:t/>
            </a:r>
            <a:br>
              <a:rPr lang="fr-FR" sz="5400" dirty="0">
                <a:solidFill>
                  <a:schemeClr val="accent1"/>
                </a:solidFill>
                <a:latin typeface="+mj-lt"/>
                <a:ea typeface="+mj-ea"/>
                <a:cs typeface="+mj-cs"/>
              </a:rPr>
            </a:br>
            <a:endParaRPr lang="fr-FR" sz="5400" dirty="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idx="4294967295"/>
          </p:nvPr>
        </p:nvSpPr>
        <p:spPr/>
        <p:txBody>
          <a:bodyPr/>
          <a:lstStyle/>
          <a:p>
            <a:r>
              <a:rPr lang="fr-FR" smtClean="0"/>
              <a:t>Quelques exemples</a:t>
            </a:r>
          </a:p>
        </p:txBody>
      </p:sp>
      <p:sp>
        <p:nvSpPr>
          <p:cNvPr id="155651" name="Rectangle 3"/>
          <p:cNvSpPr>
            <a:spLocks noGrp="1"/>
          </p:cNvSpPr>
          <p:nvPr>
            <p:ph type="body" idx="4294967295"/>
          </p:nvPr>
        </p:nvSpPr>
        <p:spPr/>
        <p:txBody>
          <a:bodyPr/>
          <a:lstStyle/>
          <a:p>
            <a:r>
              <a:rPr lang="fr-FR" smtClean="0">
                <a:hlinkClick r:id="rId3" action="ppaction://hlinkfile"/>
              </a:rPr>
              <a:t>pôle 37 ppt_2.pdf</a:t>
            </a:r>
            <a:endParaRPr lang="fr-F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idx="4294967295"/>
          </p:nvPr>
        </p:nvSpPr>
        <p:spPr>
          <a:xfrm>
            <a:off x="665163" y="484188"/>
            <a:ext cx="10074275" cy="2020887"/>
          </a:xfrm>
        </p:spPr>
        <p:txBody>
          <a:bodyPr/>
          <a:lstStyle/>
          <a:p>
            <a:r>
              <a:rPr lang="fr-FR" sz="5400" smtClean="0"/>
              <a:t>Pour qui évaluer?</a:t>
            </a:r>
            <a:r>
              <a:rPr lang="fr-FR" sz="3200" smtClean="0"/>
              <a:t/>
            </a:r>
            <a:br>
              <a:rPr lang="fr-FR" sz="3200" smtClean="0"/>
            </a:br>
            <a:r>
              <a:rPr lang="fr-FR" sz="3200" smtClean="0"/>
              <a:t>					Rendre compte…</a:t>
            </a:r>
            <a:br>
              <a:rPr lang="fr-FR" sz="3200" smtClean="0"/>
            </a:br>
            <a:r>
              <a:rPr lang="fr-FR" sz="3200" smtClean="0"/>
              <a:t>				     …Se rendre compte</a:t>
            </a:r>
            <a:endParaRPr lang="fr-FR" sz="5400" smtClean="0"/>
          </a:p>
        </p:txBody>
      </p:sp>
      <p:sp>
        <p:nvSpPr>
          <p:cNvPr id="165891" name="Rectangle 3"/>
          <p:cNvSpPr>
            <a:spLocks noGrp="1"/>
          </p:cNvSpPr>
          <p:nvPr>
            <p:ph type="body" idx="4294967295"/>
          </p:nvPr>
        </p:nvSpPr>
        <p:spPr>
          <a:xfrm>
            <a:off x="665163" y="2847975"/>
            <a:ext cx="10074275" cy="2981325"/>
          </a:xfrm>
        </p:spPr>
        <p:txBody>
          <a:bodyPr/>
          <a:lstStyle/>
          <a:p>
            <a:r>
              <a:rPr lang="fr-FR" smtClean="0">
                <a:solidFill>
                  <a:schemeClr val="hlink"/>
                </a:solidFill>
              </a:rPr>
              <a:t>Viviane</a:t>
            </a:r>
            <a:r>
              <a:rPr lang="fr-FR" smtClean="0"/>
              <a:t> </a:t>
            </a:r>
            <a:r>
              <a:rPr lang="fr-FR" smtClean="0">
                <a:hlinkClick r:id="rId2" action="ppaction://hlinkfile"/>
              </a:rPr>
              <a:t>Bouysse 1.mp4</a:t>
            </a:r>
            <a:endParaRPr lang="fr-FR" smtClean="0"/>
          </a:p>
          <a:p>
            <a:pPr lvl="1"/>
            <a:endParaRPr lang="fr-FR" smtClean="0"/>
          </a:p>
          <a:p>
            <a:endParaRPr lang="fr-FR" smtClean="0"/>
          </a:p>
          <a:p>
            <a:endParaRPr lang="fr-F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idx="4294967295"/>
          </p:nvPr>
        </p:nvSpPr>
        <p:spPr/>
        <p:txBody>
          <a:bodyPr/>
          <a:lstStyle/>
          <a:p>
            <a:r>
              <a:rPr lang="fr-FR" smtClean="0"/>
              <a:t>Des traces variées</a:t>
            </a:r>
          </a:p>
        </p:txBody>
      </p:sp>
      <p:sp>
        <p:nvSpPr>
          <p:cNvPr id="156675" name="Rectangle 3"/>
          <p:cNvSpPr>
            <a:spLocks noGrp="1"/>
          </p:cNvSpPr>
          <p:nvPr>
            <p:ph type="body" idx="4294967295"/>
          </p:nvPr>
        </p:nvSpPr>
        <p:spPr/>
        <p:txBody>
          <a:bodyPr/>
          <a:lstStyle/>
          <a:p>
            <a:r>
              <a:rPr lang="fr-FR" smtClean="0">
                <a:hlinkClick r:id="rId3" action="ppaction://hlinkfile"/>
              </a:rPr>
              <a:t>traces-variées ppt.pdf</a:t>
            </a:r>
            <a:endParaRPr lang="fr-F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idx="4294967295"/>
          </p:nvPr>
        </p:nvSpPr>
        <p:spPr/>
        <p:txBody>
          <a:bodyPr/>
          <a:lstStyle/>
          <a:p>
            <a:r>
              <a:rPr lang="fr-FR" smtClean="0"/>
              <a:t>Un exemple en GS</a:t>
            </a:r>
          </a:p>
        </p:txBody>
      </p:sp>
      <p:sp>
        <p:nvSpPr>
          <p:cNvPr id="166915" name="Rectangle 3"/>
          <p:cNvSpPr>
            <a:spLocks noGrp="1"/>
          </p:cNvSpPr>
          <p:nvPr>
            <p:ph type="body" idx="4294967295"/>
          </p:nvPr>
        </p:nvSpPr>
        <p:spPr/>
        <p:txBody>
          <a:bodyPr/>
          <a:lstStyle/>
          <a:p>
            <a:r>
              <a:rPr lang="fr-FR" smtClean="0">
                <a:hlinkClick r:id="rId2" action="ppaction://hlinkfile"/>
              </a:rPr>
              <a:t>exemple-cahier-de-suivi-numerationGS_.pdf</a:t>
            </a:r>
            <a:endParaRPr lang="fr-FR"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re 1"/>
          <p:cNvSpPr>
            <a:spLocks noGrp="1"/>
          </p:cNvSpPr>
          <p:nvPr>
            <p:ph type="title"/>
          </p:nvPr>
        </p:nvSpPr>
        <p:spPr>
          <a:xfrm>
            <a:off x="915988" y="1143000"/>
            <a:ext cx="8596312" cy="533400"/>
          </a:xfrm>
        </p:spPr>
        <p:txBody>
          <a:bodyPr/>
          <a:lstStyle/>
          <a:p>
            <a:pPr algn="r"/>
            <a:r>
              <a:rPr lang="fr-FR" sz="2800" smtClean="0"/>
              <a:t>Le carnet de suivi et l’implication de l’élève</a:t>
            </a:r>
            <a:r>
              <a:rPr lang="fr-FR" sz="5400" smtClean="0"/>
              <a:t/>
            </a:r>
            <a:br>
              <a:rPr lang="fr-FR" sz="5400" smtClean="0"/>
            </a:br>
            <a:endParaRPr lang="fr-FR" sz="5400" smtClean="0"/>
          </a:p>
        </p:txBody>
      </p:sp>
      <p:sp>
        <p:nvSpPr>
          <p:cNvPr id="105474" name="Espace réservé du contenu 2"/>
          <p:cNvSpPr>
            <a:spLocks noGrp="1"/>
          </p:cNvSpPr>
          <p:nvPr>
            <p:ph idx="1"/>
          </p:nvPr>
        </p:nvSpPr>
        <p:spPr>
          <a:xfrm>
            <a:off x="677863" y="3390900"/>
            <a:ext cx="2122487" cy="2651125"/>
          </a:xfrm>
        </p:spPr>
        <p:txBody>
          <a:bodyPr/>
          <a:lstStyle/>
          <a:p>
            <a:r>
              <a:rPr lang="fr-FR" smtClean="0">
                <a:hlinkClick r:id="rId3" action="ppaction://hlinkfile"/>
              </a:rPr>
              <a:t>Versailles.mp4</a:t>
            </a:r>
            <a:endParaRPr lang="fr-FR" smtClean="0"/>
          </a:p>
        </p:txBody>
      </p:sp>
      <p:sp>
        <p:nvSpPr>
          <p:cNvPr id="8" name="Titre 1"/>
          <p:cNvSpPr txBox="1">
            <a:spLocks/>
          </p:cNvSpPr>
          <p:nvPr/>
        </p:nvSpPr>
        <p:spPr>
          <a:xfrm>
            <a:off x="457200" y="74613"/>
            <a:ext cx="10587038" cy="1236662"/>
          </a:xfrm>
          <a:prstGeom prst="rect">
            <a:avLst/>
          </a:prstGeom>
        </p:spPr>
        <p:txBody>
          <a:bodyPr/>
          <a:lstStyle/>
          <a:p>
            <a:pPr fontAlgn="auto">
              <a:spcAft>
                <a:spcPts val="0"/>
              </a:spcAft>
              <a:defRPr/>
            </a:pPr>
            <a:r>
              <a:rPr lang="fr-FR" sz="4000" dirty="0">
                <a:latin typeface="+mn-lt"/>
                <a:cs typeface="+mn-cs"/>
              </a:rPr>
              <a:t>Evaluer de manière positive, c’est penser des outils </a:t>
            </a:r>
            <a:r>
              <a:rPr lang="fr-FR" sz="5400" dirty="0">
                <a:solidFill>
                  <a:schemeClr val="accent1"/>
                </a:solidFill>
                <a:latin typeface="+mj-lt"/>
                <a:ea typeface="+mj-ea"/>
                <a:cs typeface="+mj-cs"/>
              </a:rPr>
              <a:t/>
            </a:r>
            <a:br>
              <a:rPr lang="fr-FR" sz="5400" dirty="0">
                <a:solidFill>
                  <a:schemeClr val="accent1"/>
                </a:solidFill>
                <a:latin typeface="+mj-lt"/>
                <a:ea typeface="+mj-ea"/>
                <a:cs typeface="+mj-cs"/>
              </a:rPr>
            </a:br>
            <a:endParaRPr lang="fr-FR" sz="5400" dirty="0">
              <a:solidFill>
                <a:schemeClr val="accent1"/>
              </a:solidFill>
              <a:latin typeface="+mj-lt"/>
              <a:ea typeface="+mj-ea"/>
              <a:cs typeface="+mj-cs"/>
            </a:endParaRPr>
          </a:p>
        </p:txBody>
      </p:sp>
      <p:pic>
        <p:nvPicPr>
          <p:cNvPr id="105476" name="Picture 4" descr="C:\Users\chantal.meyer\Documents\profil_cps_eps\cpc\Evaluer\carnet de suivi cahier de réussite\Evaluation positive\lecture-recitpresco-clr.gif"/>
          <p:cNvPicPr>
            <a:picLocks noChangeAspect="1" noChangeArrowheads="1"/>
          </p:cNvPicPr>
          <p:nvPr/>
        </p:nvPicPr>
        <p:blipFill>
          <a:blip r:embed="rId4"/>
          <a:srcRect/>
          <a:stretch>
            <a:fillRect/>
          </a:stretch>
        </p:blipFill>
        <p:spPr bwMode="auto">
          <a:xfrm>
            <a:off x="5149850" y="2600325"/>
            <a:ext cx="3619500"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smtClean="0"/>
              <a:t>Définir et s’entendre sur la finalité de chaque  support</a:t>
            </a:r>
            <a:r>
              <a:rPr lang="is-IS" smtClean="0"/>
              <a:t>…</a:t>
            </a:r>
            <a:r>
              <a:rPr lang="fr-FR" smtClean="0"/>
              <a:t/>
            </a:r>
            <a:br>
              <a:rPr lang="fr-FR" smtClean="0"/>
            </a:br>
            <a:r>
              <a:rPr lang="fr-FR" smtClean="0"/>
              <a:t/>
            </a:r>
            <a:br>
              <a:rPr lang="fr-FR" smtClean="0"/>
            </a:br>
            <a:endParaRPr lang="fr-FR"/>
          </a:p>
        </p:txBody>
      </p:sp>
      <p:graphicFrame>
        <p:nvGraphicFramePr>
          <p:cNvPr id="4" name="Espace réservé du contenu 3"/>
          <p:cNvGraphicFramePr>
            <a:graphicFrameLocks noGrp="1"/>
          </p:cNvGraphicFramePr>
          <p:nvPr>
            <p:ph idx="1"/>
          </p:nvPr>
        </p:nvGraphicFramePr>
        <p:xfrm>
          <a:off x="665163" y="1981200"/>
          <a:ext cx="10074275"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avec flèche 5"/>
          <p:cNvCxnSpPr/>
          <p:nvPr/>
        </p:nvCxnSpPr>
        <p:spPr>
          <a:xfrm>
            <a:off x="3143250" y="4100513"/>
            <a:ext cx="2857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re 1"/>
          <p:cNvSpPr>
            <a:spLocks noGrp="1"/>
          </p:cNvSpPr>
          <p:nvPr>
            <p:ph type="title"/>
          </p:nvPr>
        </p:nvSpPr>
        <p:spPr>
          <a:xfrm>
            <a:off x="974725" y="1209675"/>
            <a:ext cx="8596313" cy="600075"/>
          </a:xfrm>
        </p:spPr>
        <p:txBody>
          <a:bodyPr/>
          <a:lstStyle/>
          <a:p>
            <a:pPr algn="r"/>
            <a:r>
              <a:rPr lang="fr-FR" sz="2800" smtClean="0"/>
              <a:t>Du cahier de progrès au carnet de suivi</a:t>
            </a:r>
          </a:p>
        </p:txBody>
      </p:sp>
      <p:sp>
        <p:nvSpPr>
          <p:cNvPr id="4" name="Organigramme : Multidocument 3"/>
          <p:cNvSpPr/>
          <p:nvPr/>
        </p:nvSpPr>
        <p:spPr>
          <a:xfrm>
            <a:off x="1601788" y="3562350"/>
            <a:ext cx="1657350" cy="14573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Cahier de progrès</a:t>
            </a:r>
            <a:endParaRPr lang="fr-FR"/>
          </a:p>
        </p:txBody>
      </p:sp>
      <p:sp>
        <p:nvSpPr>
          <p:cNvPr id="5" name="Flèche droite 4"/>
          <p:cNvSpPr/>
          <p:nvPr/>
        </p:nvSpPr>
        <p:spPr>
          <a:xfrm rot="20670309">
            <a:off x="4002088" y="3306763"/>
            <a:ext cx="120015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droite 7"/>
          <p:cNvSpPr/>
          <p:nvPr/>
        </p:nvSpPr>
        <p:spPr>
          <a:xfrm rot="970379">
            <a:off x="4000500" y="4581525"/>
            <a:ext cx="120015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6029325" y="3159125"/>
            <a:ext cx="2486025" cy="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Liste des observables</a:t>
            </a:r>
          </a:p>
          <a:p>
            <a:pPr algn="ctr" fontAlgn="auto">
              <a:spcBef>
                <a:spcPts val="0"/>
              </a:spcBef>
              <a:spcAft>
                <a:spcPts val="0"/>
              </a:spcAft>
              <a:defRPr/>
            </a:pPr>
            <a:r>
              <a:rPr lang="fr-FR"/>
              <a:t>Outil de l’enseignant</a:t>
            </a:r>
            <a:endParaRPr lang="fr-FR"/>
          </a:p>
        </p:txBody>
      </p:sp>
      <p:sp>
        <p:nvSpPr>
          <p:cNvPr id="11" name="Rectangle 10"/>
          <p:cNvSpPr/>
          <p:nvPr/>
        </p:nvSpPr>
        <p:spPr>
          <a:xfrm>
            <a:off x="6029325" y="4616450"/>
            <a:ext cx="2486025" cy="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Éléments constitutifs du carnet de suivi</a:t>
            </a:r>
            <a:endParaRPr lang="fr-FR"/>
          </a:p>
        </p:txBody>
      </p:sp>
      <p:sp>
        <p:nvSpPr>
          <p:cNvPr id="10" name="Titre 1"/>
          <p:cNvSpPr txBox="1">
            <a:spLocks/>
          </p:cNvSpPr>
          <p:nvPr/>
        </p:nvSpPr>
        <p:spPr>
          <a:xfrm>
            <a:off x="0" y="74613"/>
            <a:ext cx="10587038" cy="1236662"/>
          </a:xfrm>
          <a:prstGeom prst="rect">
            <a:avLst/>
          </a:prstGeom>
        </p:spPr>
        <p:txBody>
          <a:bodyPr/>
          <a:lstStyle/>
          <a:p>
            <a:pPr fontAlgn="auto">
              <a:spcAft>
                <a:spcPts val="0"/>
              </a:spcAft>
              <a:defRPr/>
            </a:pPr>
            <a:r>
              <a:rPr lang="fr-FR" sz="4000">
                <a:latin typeface="+mn-lt"/>
                <a:cs typeface="+mn-cs"/>
              </a:rPr>
              <a:t>Evaluer de manière positive, c’est penser des outils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904875"/>
            <a:ext cx="8596312" cy="517525"/>
          </a:xfrm>
        </p:spPr>
        <p:txBody>
          <a:bodyPr rtlCol="0">
            <a:normAutofit fontScale="90000"/>
          </a:bodyPr>
          <a:lstStyle/>
          <a:p>
            <a:pPr algn="r" fontAlgn="auto">
              <a:spcAft>
                <a:spcPts val="0"/>
              </a:spcAft>
              <a:defRPr/>
            </a:pPr>
            <a:r>
              <a:rPr lang="fr-FR" sz="2800" smtClean="0"/>
              <a:t>Les outils de l’évaluation résumés</a:t>
            </a:r>
            <a:endParaRPr lang="fr-FR" sz="2800"/>
          </a:p>
        </p:txBody>
      </p:sp>
      <p:graphicFrame>
        <p:nvGraphicFramePr>
          <p:cNvPr id="6" name="Espace réservé du contenu 5"/>
          <p:cNvGraphicFramePr>
            <a:graphicFrameLocks noGrp="1"/>
          </p:cNvGraphicFramePr>
          <p:nvPr>
            <p:ph idx="1"/>
          </p:nvPr>
        </p:nvGraphicFramePr>
        <p:xfrm>
          <a:off x="304801" y="1422402"/>
          <a:ext cx="9657347" cy="461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1"/>
          <p:cNvSpPr txBox="1">
            <a:spLocks/>
          </p:cNvSpPr>
          <p:nvPr/>
        </p:nvSpPr>
        <p:spPr>
          <a:xfrm>
            <a:off x="0" y="74613"/>
            <a:ext cx="10587038" cy="1236662"/>
          </a:xfrm>
          <a:prstGeom prst="rect">
            <a:avLst/>
          </a:prstGeom>
        </p:spPr>
        <p:txBody>
          <a:bodyPr/>
          <a:lstStyle/>
          <a:p>
            <a:pPr fontAlgn="auto">
              <a:spcAft>
                <a:spcPts val="0"/>
              </a:spcAft>
              <a:defRPr/>
            </a:pPr>
            <a:r>
              <a:rPr lang="fr-FR" sz="4000">
                <a:latin typeface="+mn-lt"/>
                <a:cs typeface="+mn-cs"/>
              </a:rPr>
              <a:t>Evaluer de manière positive, c’est penser des outils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1504950"/>
            <a:ext cx="8596312" cy="425450"/>
          </a:xfrm>
        </p:spPr>
        <p:txBody>
          <a:bodyPr rtlCol="0">
            <a:normAutofit fontScale="90000"/>
          </a:bodyPr>
          <a:lstStyle/>
          <a:p>
            <a:pPr fontAlgn="auto">
              <a:spcAft>
                <a:spcPts val="0"/>
              </a:spcAft>
              <a:defRPr/>
            </a:pPr>
            <a:endParaRPr lang="fr-FR"/>
          </a:p>
        </p:txBody>
      </p:sp>
      <p:sp>
        <p:nvSpPr>
          <p:cNvPr id="113666" name="Espace réservé du contenu 2"/>
          <p:cNvSpPr>
            <a:spLocks noGrp="1"/>
          </p:cNvSpPr>
          <p:nvPr>
            <p:ph idx="1"/>
          </p:nvPr>
        </p:nvSpPr>
        <p:spPr/>
        <p:txBody>
          <a:bodyPr/>
          <a:lstStyle/>
          <a:p>
            <a:r>
              <a:rPr lang="fr-FR" smtClean="0"/>
              <a:t>Où la réussite sera valorisée</a:t>
            </a:r>
          </a:p>
        </p:txBody>
      </p:sp>
      <p:sp>
        <p:nvSpPr>
          <p:cNvPr id="113667" name="AutoShape 2" descr="Afficher l'image d'origine"/>
          <p:cNvSpPr>
            <a:spLocks noChangeAspect="1" noChangeArrowheads="1"/>
          </p:cNvSpPr>
          <p:nvPr/>
        </p:nvSpPr>
        <p:spPr bwMode="auto">
          <a:xfrm>
            <a:off x="155575" y="-1600200"/>
            <a:ext cx="5905500" cy="3333750"/>
          </a:xfrm>
          <a:prstGeom prst="rect">
            <a:avLst/>
          </a:prstGeom>
          <a:noFill/>
          <a:ln w="9525">
            <a:noFill/>
            <a:miter lim="800000"/>
            <a:headEnd/>
            <a:tailEnd/>
          </a:ln>
        </p:spPr>
        <p:txBody>
          <a:bodyPr/>
          <a:lstStyle/>
          <a:p>
            <a:endParaRPr lang="fr-FR">
              <a:latin typeface="Rockwell" pitchFamily="18" charset="0"/>
              <a:cs typeface="DejaVu Sans" pitchFamily="34" charset="0"/>
            </a:endParaRPr>
          </a:p>
        </p:txBody>
      </p:sp>
      <p:sp>
        <p:nvSpPr>
          <p:cNvPr id="113668" name="Rectangle 5"/>
          <p:cNvSpPr>
            <a:spLocks noChangeArrowheads="1"/>
          </p:cNvSpPr>
          <p:nvPr/>
        </p:nvSpPr>
        <p:spPr bwMode="auto">
          <a:xfrm>
            <a:off x="155575" y="180975"/>
            <a:ext cx="9959975" cy="1323975"/>
          </a:xfrm>
          <a:prstGeom prst="rect">
            <a:avLst/>
          </a:prstGeom>
          <a:noFill/>
          <a:ln w="9525">
            <a:noFill/>
            <a:miter lim="800000"/>
            <a:headEnd/>
            <a:tailEnd/>
          </a:ln>
        </p:spPr>
        <p:txBody>
          <a:bodyPr>
            <a:spAutoFit/>
          </a:bodyPr>
          <a:lstStyle/>
          <a:p>
            <a:r>
              <a:rPr lang="fr-FR" sz="4000">
                <a:latin typeface="Rockwell" pitchFamily="18" charset="0"/>
                <a:cs typeface="DejaVu Sans" pitchFamily="34" charset="0"/>
              </a:rPr>
              <a:t>Evaluer de manière positive, c’est penser des outils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1504950"/>
            <a:ext cx="8596312" cy="425450"/>
          </a:xfrm>
        </p:spPr>
        <p:txBody>
          <a:bodyPr rtlCol="0">
            <a:normAutofit fontScale="90000"/>
          </a:bodyPr>
          <a:lstStyle/>
          <a:p>
            <a:pPr fontAlgn="auto">
              <a:spcAft>
                <a:spcPts val="0"/>
              </a:spcAft>
              <a:defRPr/>
            </a:pPr>
            <a:endParaRPr lang="fr-FR"/>
          </a:p>
        </p:txBody>
      </p:sp>
      <p:sp>
        <p:nvSpPr>
          <p:cNvPr id="115714" name="Espace réservé du contenu 2"/>
          <p:cNvSpPr>
            <a:spLocks noGrp="1"/>
          </p:cNvSpPr>
          <p:nvPr>
            <p:ph idx="1"/>
          </p:nvPr>
        </p:nvSpPr>
        <p:spPr/>
        <p:txBody>
          <a:bodyPr/>
          <a:lstStyle/>
          <a:p>
            <a:r>
              <a:rPr lang="fr-FR" smtClean="0"/>
              <a:t>Où la réussite sera valorisée</a:t>
            </a:r>
          </a:p>
          <a:p>
            <a:endParaRPr lang="fr-FR" smtClean="0"/>
          </a:p>
        </p:txBody>
      </p:sp>
      <p:sp>
        <p:nvSpPr>
          <p:cNvPr id="115715" name="AutoShape 2" descr="Afficher l'image d'origine"/>
          <p:cNvSpPr>
            <a:spLocks noChangeAspect="1" noChangeArrowheads="1"/>
          </p:cNvSpPr>
          <p:nvPr/>
        </p:nvSpPr>
        <p:spPr bwMode="auto">
          <a:xfrm>
            <a:off x="155575" y="-1600200"/>
            <a:ext cx="5905500" cy="3333750"/>
          </a:xfrm>
          <a:prstGeom prst="rect">
            <a:avLst/>
          </a:prstGeom>
          <a:noFill/>
          <a:ln w="9525">
            <a:noFill/>
            <a:miter lim="800000"/>
            <a:headEnd/>
            <a:tailEnd/>
          </a:ln>
        </p:spPr>
        <p:txBody>
          <a:bodyPr/>
          <a:lstStyle/>
          <a:p>
            <a:endParaRPr lang="fr-FR">
              <a:latin typeface="Rockwell" pitchFamily="18" charset="0"/>
              <a:cs typeface="DejaVu Sans" pitchFamily="34" charset="0"/>
            </a:endParaRPr>
          </a:p>
        </p:txBody>
      </p:sp>
      <p:pic>
        <p:nvPicPr>
          <p:cNvPr id="115716" name="Image 4" descr="smileys.PNG"/>
          <p:cNvPicPr>
            <a:picLocks noChangeAspect="1"/>
          </p:cNvPicPr>
          <p:nvPr/>
        </p:nvPicPr>
        <p:blipFill>
          <a:blip r:embed="rId3"/>
          <a:srcRect/>
          <a:stretch>
            <a:fillRect/>
          </a:stretch>
        </p:blipFill>
        <p:spPr bwMode="auto">
          <a:xfrm rot="-742743">
            <a:off x="2543175" y="3798888"/>
            <a:ext cx="4560888" cy="2365375"/>
          </a:xfrm>
          <a:prstGeom prst="rect">
            <a:avLst/>
          </a:prstGeom>
          <a:noFill/>
          <a:ln w="9525">
            <a:noFill/>
            <a:miter lim="800000"/>
            <a:headEnd/>
            <a:tailEnd/>
          </a:ln>
        </p:spPr>
      </p:pic>
      <p:sp>
        <p:nvSpPr>
          <p:cNvPr id="115717" name="Rectangle 5"/>
          <p:cNvSpPr>
            <a:spLocks noChangeArrowheads="1"/>
          </p:cNvSpPr>
          <p:nvPr/>
        </p:nvSpPr>
        <p:spPr bwMode="auto">
          <a:xfrm>
            <a:off x="155575" y="180975"/>
            <a:ext cx="9959975" cy="1323975"/>
          </a:xfrm>
          <a:prstGeom prst="rect">
            <a:avLst/>
          </a:prstGeom>
          <a:noFill/>
          <a:ln w="9525">
            <a:noFill/>
            <a:miter lim="800000"/>
            <a:headEnd/>
            <a:tailEnd/>
          </a:ln>
        </p:spPr>
        <p:txBody>
          <a:bodyPr>
            <a:spAutoFit/>
          </a:bodyPr>
          <a:lstStyle/>
          <a:p>
            <a:r>
              <a:rPr lang="fr-FR" sz="4000">
                <a:latin typeface="Rockwell" pitchFamily="18" charset="0"/>
                <a:cs typeface="DejaVu Sans" pitchFamily="34" charset="0"/>
              </a:rPr>
              <a:t>Evaluer de manière positive, c’est penser des outils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1504950"/>
            <a:ext cx="8596312" cy="425450"/>
          </a:xfrm>
        </p:spPr>
        <p:txBody>
          <a:bodyPr rtlCol="0">
            <a:normAutofit fontScale="90000"/>
          </a:bodyPr>
          <a:lstStyle/>
          <a:p>
            <a:pPr fontAlgn="auto">
              <a:spcAft>
                <a:spcPts val="0"/>
              </a:spcAft>
              <a:defRPr/>
            </a:pPr>
            <a:endParaRPr lang="fr-FR"/>
          </a:p>
        </p:txBody>
      </p:sp>
      <p:sp>
        <p:nvSpPr>
          <p:cNvPr id="117762" name="Espace réservé du contenu 2"/>
          <p:cNvSpPr>
            <a:spLocks noGrp="1"/>
          </p:cNvSpPr>
          <p:nvPr>
            <p:ph idx="1"/>
          </p:nvPr>
        </p:nvSpPr>
        <p:spPr/>
        <p:txBody>
          <a:bodyPr/>
          <a:lstStyle/>
          <a:p>
            <a:r>
              <a:rPr lang="fr-FR" smtClean="0"/>
              <a:t>Où la réussite sera valorisée</a:t>
            </a:r>
          </a:p>
          <a:p>
            <a:endParaRPr lang="fr-FR" smtClean="0"/>
          </a:p>
          <a:p>
            <a:pPr lvl="2"/>
            <a:r>
              <a:rPr lang="fr-FR" smtClean="0"/>
              <a:t>retirer les smileys ,les codes couleur car cela donne une vison très affective de l’appréciation de son travail</a:t>
            </a:r>
          </a:p>
        </p:txBody>
      </p:sp>
      <p:sp>
        <p:nvSpPr>
          <p:cNvPr id="117763" name="AutoShape 2" descr="Afficher l'image d'origine"/>
          <p:cNvSpPr>
            <a:spLocks noChangeAspect="1" noChangeArrowheads="1"/>
          </p:cNvSpPr>
          <p:nvPr/>
        </p:nvSpPr>
        <p:spPr bwMode="auto">
          <a:xfrm>
            <a:off x="155575" y="-1600200"/>
            <a:ext cx="5905500" cy="3333750"/>
          </a:xfrm>
          <a:prstGeom prst="rect">
            <a:avLst/>
          </a:prstGeom>
          <a:noFill/>
          <a:ln w="9525">
            <a:noFill/>
            <a:miter lim="800000"/>
            <a:headEnd/>
            <a:tailEnd/>
          </a:ln>
        </p:spPr>
        <p:txBody>
          <a:bodyPr/>
          <a:lstStyle/>
          <a:p>
            <a:endParaRPr lang="fr-FR">
              <a:latin typeface="Rockwell" pitchFamily="18" charset="0"/>
              <a:cs typeface="DejaVu Sans" pitchFamily="34" charset="0"/>
            </a:endParaRPr>
          </a:p>
        </p:txBody>
      </p:sp>
      <p:pic>
        <p:nvPicPr>
          <p:cNvPr id="117764" name="Image 4" descr="smileys.PNG"/>
          <p:cNvPicPr>
            <a:picLocks noChangeAspect="1"/>
          </p:cNvPicPr>
          <p:nvPr/>
        </p:nvPicPr>
        <p:blipFill>
          <a:blip r:embed="rId3"/>
          <a:srcRect/>
          <a:stretch>
            <a:fillRect/>
          </a:stretch>
        </p:blipFill>
        <p:spPr bwMode="auto">
          <a:xfrm rot="-742743">
            <a:off x="2543175" y="3798888"/>
            <a:ext cx="4560888" cy="2365375"/>
          </a:xfrm>
          <a:prstGeom prst="rect">
            <a:avLst/>
          </a:prstGeom>
          <a:noFill/>
          <a:ln w="9525">
            <a:noFill/>
            <a:miter lim="800000"/>
            <a:headEnd/>
            <a:tailEnd/>
          </a:ln>
        </p:spPr>
      </p:pic>
      <p:sp>
        <p:nvSpPr>
          <p:cNvPr id="117765" name="Rectangle 5"/>
          <p:cNvSpPr>
            <a:spLocks noChangeArrowheads="1"/>
          </p:cNvSpPr>
          <p:nvPr/>
        </p:nvSpPr>
        <p:spPr bwMode="auto">
          <a:xfrm>
            <a:off x="155575" y="180975"/>
            <a:ext cx="9959975" cy="1323975"/>
          </a:xfrm>
          <a:prstGeom prst="rect">
            <a:avLst/>
          </a:prstGeom>
          <a:noFill/>
          <a:ln w="9525">
            <a:noFill/>
            <a:miter lim="800000"/>
            <a:headEnd/>
            <a:tailEnd/>
          </a:ln>
        </p:spPr>
        <p:txBody>
          <a:bodyPr>
            <a:spAutoFit/>
          </a:bodyPr>
          <a:lstStyle/>
          <a:p>
            <a:r>
              <a:rPr lang="fr-FR" sz="4000">
                <a:latin typeface="Rockwell" pitchFamily="18" charset="0"/>
                <a:cs typeface="DejaVu Sans" pitchFamily="34" charset="0"/>
              </a:rPr>
              <a:t>Evaluer de manière positive, c’est penser des outils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u contenu 2"/>
          <p:cNvSpPr>
            <a:spLocks noGrp="1"/>
          </p:cNvSpPr>
          <p:nvPr>
            <p:ph idx="1"/>
          </p:nvPr>
        </p:nvSpPr>
        <p:spPr/>
        <p:txBody>
          <a:bodyPr/>
          <a:lstStyle/>
          <a:p>
            <a:pPr marL="0" indent="0" algn="ctr">
              <a:buFont typeface="Wingdings" pitchFamily="2" charset="2"/>
              <a:buNone/>
            </a:pPr>
            <a:r>
              <a:rPr lang="fr-FR" sz="3600" smtClean="0">
                <a:solidFill>
                  <a:schemeClr val="accent1"/>
                </a:solidFill>
              </a:rPr>
              <a:t>L’évaluation positive c’est une évolution des pratiques professionnelles, un changement de posture qui nécessite l’implication de l’équipe.</a:t>
            </a:r>
          </a:p>
          <a:p>
            <a:pPr marL="0" indent="0" algn="ctr">
              <a:buFont typeface="Wingdings" pitchFamily="2" charset="2"/>
              <a:buNone/>
            </a:pPr>
            <a:endParaRPr lang="fr-FR" sz="360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title"/>
          </p:nvPr>
        </p:nvSpPr>
        <p:spPr>
          <a:xfrm>
            <a:off x="677863" y="609600"/>
            <a:ext cx="8596312" cy="2105025"/>
          </a:xfrm>
        </p:spPr>
        <p:txBody>
          <a:bodyPr/>
          <a:lstStyle/>
          <a:p>
            <a:r>
              <a:rPr lang="fr-FR" sz="5400" smtClean="0"/>
              <a:t>L’évaluation à l’école maternelle « refondée »</a:t>
            </a:r>
          </a:p>
        </p:txBody>
      </p:sp>
      <p:sp>
        <p:nvSpPr>
          <p:cNvPr id="56322" name="Espace réservé du contenu 2"/>
          <p:cNvSpPr>
            <a:spLocks noGrp="1"/>
          </p:cNvSpPr>
          <p:nvPr>
            <p:ph idx="1"/>
          </p:nvPr>
        </p:nvSpPr>
        <p:spPr>
          <a:xfrm>
            <a:off x="849313" y="2160588"/>
            <a:ext cx="8596312" cy="3881437"/>
          </a:xfrm>
        </p:spPr>
        <p:txBody>
          <a:bodyPr/>
          <a:lstStyle/>
          <a:p>
            <a:endParaRPr lang="fr-FR" sz="2800" smtClean="0"/>
          </a:p>
          <a:p>
            <a:endParaRPr lang="fr-FR" sz="2800" smtClean="0"/>
          </a:p>
          <a:p>
            <a:r>
              <a:rPr lang="fr-FR" sz="2800" smtClean="0"/>
              <a:t>Pour être en adéquation avec l’esprit de la loi, avec le programme</a:t>
            </a:r>
          </a:p>
          <a:p>
            <a:r>
              <a:rPr lang="fr-FR" sz="2800" smtClean="0"/>
              <a:t>Nouvelle procédure, moins de formalisme</a:t>
            </a:r>
          </a:p>
          <a:p>
            <a:endParaRPr lang="fr-FR"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p:txBody>
          <a:bodyPr/>
          <a:lstStyle/>
          <a:p>
            <a:r>
              <a:rPr lang="fr-FR" smtClean="0"/>
              <a:t>L’évaluation positive</a:t>
            </a:r>
          </a:p>
        </p:txBody>
      </p:sp>
      <p:sp>
        <p:nvSpPr>
          <p:cNvPr id="3" name="Espace réservé du contenu 2"/>
          <p:cNvSpPr>
            <a:spLocks noGrp="1"/>
          </p:cNvSpPr>
          <p:nvPr>
            <p:ph idx="1"/>
          </p:nvPr>
        </p:nvSpPr>
        <p:spPr/>
        <p:txBody>
          <a:bodyPr rtlCol="0">
            <a:normAutofit lnSpcReduction="10000"/>
          </a:bodyPr>
          <a:lstStyle/>
          <a:p>
            <a:pPr fontAlgn="auto">
              <a:spcAft>
                <a:spcPts val="0"/>
              </a:spcAft>
              <a:buFont typeface="Wingdings" pitchFamily="2" charset="2"/>
              <a:buNone/>
              <a:defRPr/>
            </a:pPr>
            <a:r>
              <a:rPr lang="fr-FR" sz="2800" smtClean="0">
                <a:solidFill>
                  <a:schemeClr val="tx1">
                    <a:lumMod val="65000"/>
                    <a:lumOff val="35000"/>
                  </a:schemeClr>
                </a:solidFill>
              </a:rPr>
              <a:t>Vos représentations de l’évaluation positive …</a:t>
            </a:r>
          </a:p>
          <a:p>
            <a:pPr fontAlgn="auto">
              <a:spcAft>
                <a:spcPts val="0"/>
              </a:spcAft>
              <a:defRPr/>
            </a:pPr>
            <a:endParaRPr lang="fr-FR" sz="2800" smtClean="0">
              <a:solidFill>
                <a:schemeClr val="tx1">
                  <a:lumMod val="65000"/>
                  <a:lumOff val="35000"/>
                </a:schemeClr>
              </a:solidFill>
            </a:endParaRPr>
          </a:p>
          <a:p>
            <a:pPr fontAlgn="auto">
              <a:spcAft>
                <a:spcPts val="0"/>
              </a:spcAft>
              <a:defRPr/>
            </a:pPr>
            <a:r>
              <a:rPr lang="fr-FR" sz="3200" smtClean="0">
                <a:solidFill>
                  <a:schemeClr val="tx1">
                    <a:lumMod val="65000"/>
                    <a:lumOff val="35000"/>
                  </a:schemeClr>
                </a:solidFill>
              </a:rPr>
              <a:t>Pour vous, qu’est-ce que </a:t>
            </a:r>
          </a:p>
          <a:p>
            <a:pPr lvl="2" algn="r" fontAlgn="auto">
              <a:spcAft>
                <a:spcPts val="0"/>
              </a:spcAft>
              <a:buFont typeface="Wingdings" pitchFamily="2" charset="2"/>
              <a:buNone/>
              <a:defRPr/>
            </a:pPr>
            <a:r>
              <a:rPr lang="fr-FR" sz="3200" smtClean="0">
                <a:solidFill>
                  <a:schemeClr val="tx1">
                    <a:lumMod val="65000"/>
                    <a:lumOff val="35000"/>
                  </a:schemeClr>
                </a:solidFill>
              </a:rPr>
              <a:t>l’évaluation positive</a:t>
            </a:r>
            <a:r>
              <a:rPr lang="fr-FR" sz="15000" b="1" smtClean="0">
                <a:solidFill>
                  <a:schemeClr val="tx1">
                    <a:lumMod val="65000"/>
                    <a:lumOff val="35000"/>
                  </a:schemeClr>
                </a:solidFill>
                <a:latin typeface="Century Gothic" pitchFamily="34" charset="0"/>
              </a:rPr>
              <a:t>?</a:t>
            </a:r>
            <a:r>
              <a:rPr lang="fr-FR" sz="2600" smtClean="0">
                <a:solidFill>
                  <a:schemeClr val="tx1">
                    <a:lumMod val="65000"/>
                    <a:lumOff val="35000"/>
                  </a:schemeClr>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p:txBody>
          <a:bodyPr/>
          <a:lstStyle/>
          <a:p>
            <a:r>
              <a:rPr lang="fr-FR" smtClean="0"/>
              <a:t>L’évaluation positive</a:t>
            </a:r>
          </a:p>
        </p:txBody>
      </p:sp>
      <p:sp>
        <p:nvSpPr>
          <p:cNvPr id="3" name="Espace réservé du contenu 2"/>
          <p:cNvSpPr>
            <a:spLocks noGrp="1"/>
          </p:cNvSpPr>
          <p:nvPr>
            <p:ph idx="1"/>
          </p:nvPr>
        </p:nvSpPr>
        <p:spPr>
          <a:xfrm>
            <a:off x="665163" y="1282700"/>
            <a:ext cx="10074275" cy="4843463"/>
          </a:xfrm>
        </p:spPr>
        <p:txBody>
          <a:bodyPr rtlCol="0">
            <a:normAutofit fontScale="92500" lnSpcReduction="20000"/>
          </a:bodyPr>
          <a:lstStyle/>
          <a:p>
            <a:pPr fontAlgn="auto">
              <a:spcAft>
                <a:spcPts val="0"/>
              </a:spcAft>
              <a:defRPr/>
            </a:pPr>
            <a:r>
              <a:rPr lang="fr-FR" sz="3200">
                <a:solidFill>
                  <a:srgbClr val="663366"/>
                </a:solidFill>
              </a:rPr>
              <a:t>Comment </a:t>
            </a:r>
            <a:r>
              <a:rPr lang="fr-FR" sz="3200" smtClean="0">
                <a:solidFill>
                  <a:srgbClr val="663366"/>
                </a:solidFill>
              </a:rPr>
              <a:t>la mettre en œuvre?</a:t>
            </a:r>
          </a:p>
          <a:p>
            <a:pPr fontAlgn="auto">
              <a:spcAft>
                <a:spcPts val="0"/>
              </a:spcAft>
              <a:defRPr/>
            </a:pPr>
            <a:endParaRPr lang="fr-FR">
              <a:solidFill>
                <a:schemeClr val="tx1">
                  <a:lumMod val="65000"/>
                  <a:lumOff val="35000"/>
                </a:schemeClr>
              </a:solidFill>
            </a:endParaRPr>
          </a:p>
          <a:p>
            <a:pPr fontAlgn="auto">
              <a:spcAft>
                <a:spcPts val="0"/>
              </a:spcAft>
              <a:defRPr/>
            </a:pPr>
            <a:r>
              <a:rPr lang="fr-FR" sz="2800" smtClean="0">
                <a:solidFill>
                  <a:schemeClr val="tx1">
                    <a:lumMod val="65000"/>
                    <a:lumOff val="35000"/>
                  </a:schemeClr>
                </a:solidFill>
              </a:rPr>
              <a:t>Elle s’inscrit dans la philosophie de la loi </a:t>
            </a:r>
            <a:r>
              <a:rPr lang="fr-FR" sz="2800">
                <a:solidFill>
                  <a:schemeClr val="tx1">
                    <a:lumMod val="65000"/>
                    <a:lumOff val="35000"/>
                  </a:schemeClr>
                </a:solidFill>
              </a:rPr>
              <a:t>d</a:t>
            </a:r>
            <a:r>
              <a:rPr lang="fr-FR" sz="2800" smtClean="0">
                <a:solidFill>
                  <a:schemeClr val="tx1">
                    <a:lumMod val="65000"/>
                    <a:lumOff val="35000"/>
                  </a:schemeClr>
                </a:solidFill>
              </a:rPr>
              <a:t>e refondation et est définie dans le préambule du programme de la maternelle (BO du 26 mars 2015),</a:t>
            </a:r>
          </a:p>
          <a:p>
            <a:pPr fontAlgn="auto">
              <a:spcAft>
                <a:spcPts val="0"/>
              </a:spcAft>
              <a:defRPr/>
            </a:pPr>
            <a:r>
              <a:rPr lang="fr-FR" sz="2800" smtClean="0">
                <a:solidFill>
                  <a:schemeClr val="tx1">
                    <a:lumMod val="65000"/>
                    <a:lumOff val="35000"/>
                  </a:schemeClr>
                </a:solidFill>
              </a:rPr>
              <a:t>L’évaluation constitue un outil de régulation dans l’activité professionnelle des enseignants: elle n’est pas un instrument de prédiction ne de sélection,</a:t>
            </a:r>
          </a:p>
          <a:p>
            <a:pPr fontAlgn="auto">
              <a:spcAft>
                <a:spcPts val="0"/>
              </a:spcAft>
              <a:defRPr/>
            </a:pPr>
            <a:r>
              <a:rPr lang="fr-FR" sz="2800" smtClean="0">
                <a:solidFill>
                  <a:schemeClr val="tx1">
                    <a:lumMod val="65000"/>
                    <a:lumOff val="35000"/>
                  </a:schemeClr>
                </a:solidFill>
              </a:rPr>
              <a:t>En mettant en valeur les réussites, les progrès mais aussi le cheminement de l’élève par rapport à lui-même, l’évaluation positive favorise la confiance en soi et l’estime de soi.</a:t>
            </a:r>
            <a:endParaRPr lang="fr-FR" sz="280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6"/>
          <p:cNvSpPr>
            <a:spLocks noGrp="1"/>
          </p:cNvSpPr>
          <p:nvPr>
            <p:ph type="title"/>
          </p:nvPr>
        </p:nvSpPr>
        <p:spPr>
          <a:xfrm>
            <a:off x="973138" y="1235075"/>
            <a:ext cx="8596312" cy="617538"/>
          </a:xfrm>
        </p:spPr>
        <p:txBody>
          <a:bodyPr/>
          <a:lstStyle/>
          <a:p>
            <a:pPr algn="r"/>
            <a:r>
              <a:rPr lang="fr-FR" sz="2800" smtClean="0"/>
              <a:t>… en interprétant</a:t>
            </a:r>
          </a:p>
        </p:txBody>
      </p:sp>
      <p:sp>
        <p:nvSpPr>
          <p:cNvPr id="3" name="Espace réservé du contenu 2"/>
          <p:cNvSpPr>
            <a:spLocks noGrp="1"/>
          </p:cNvSpPr>
          <p:nvPr>
            <p:ph sz="half" idx="1"/>
          </p:nvPr>
        </p:nvSpPr>
        <p:spPr>
          <a:xfrm>
            <a:off x="677863" y="2160588"/>
            <a:ext cx="8027987" cy="3881437"/>
          </a:xfrm>
        </p:spPr>
        <p:txBody>
          <a:bodyPr rtlCol="0">
            <a:normAutofit fontScale="92500" lnSpcReduction="10000"/>
          </a:bodyPr>
          <a:lstStyle/>
          <a:p>
            <a:pPr fontAlgn="auto">
              <a:spcAft>
                <a:spcPts val="0"/>
              </a:spcAft>
              <a:buFont typeface="Wingdings" pitchFamily="2" charset="2"/>
              <a:buNone/>
              <a:defRPr/>
            </a:pPr>
            <a:r>
              <a:rPr lang="fr-FR" b="1" smtClean="0">
                <a:solidFill>
                  <a:schemeClr val="tx1">
                    <a:lumMod val="65000"/>
                    <a:lumOff val="35000"/>
                  </a:schemeClr>
                </a:solidFill>
              </a:rPr>
              <a:t>  Situation de classe en PS</a:t>
            </a:r>
          </a:p>
          <a:p>
            <a:pPr fontAlgn="auto">
              <a:spcAft>
                <a:spcPts val="0"/>
              </a:spcAft>
              <a:buFont typeface="Wingdings" pitchFamily="2" charset="2"/>
              <a:buNone/>
              <a:defRPr/>
            </a:pPr>
            <a:r>
              <a:rPr lang="fr-FR" b="1" smtClean="0">
                <a:solidFill>
                  <a:schemeClr val="tx1">
                    <a:lumMod val="65000"/>
                    <a:lumOff val="35000"/>
                  </a:schemeClr>
                </a:solidFill>
              </a:rPr>
              <a:t> </a:t>
            </a:r>
            <a:r>
              <a:rPr lang="fr-FR" sz="2800" smtClean="0">
                <a:solidFill>
                  <a:schemeClr val="tx1">
                    <a:lumMod val="65000"/>
                    <a:lumOff val="35000"/>
                  </a:schemeClr>
                </a:solidFill>
              </a:rPr>
              <a:t>E : « Où il est le loup ? </a:t>
            </a:r>
          </a:p>
          <a:p>
            <a:pPr fontAlgn="auto">
              <a:spcAft>
                <a:spcPts val="0"/>
              </a:spcAft>
              <a:buFont typeface="Wingdings" pitchFamily="2" charset="2"/>
              <a:buNone/>
              <a:defRPr/>
            </a:pPr>
            <a:r>
              <a:rPr lang="fr-FR" sz="2800" smtClean="0">
                <a:solidFill>
                  <a:schemeClr val="tx1">
                    <a:lumMod val="65000"/>
                    <a:lumOff val="35000"/>
                  </a:schemeClr>
                </a:solidFill>
              </a:rPr>
              <a:t>M : Tu dis quelque chose de bien intéressant. Je crois que tu as pensé à l’histoire des cochons et du loup quand j’ai chanté, c’est vrai qu’on l’a lue y’a pas longtemps. Mais dans cette chanson, on parle pas du loup, ça dit des choses rigolotes, un cochon qui pond des œufs, un cochon qui pond de l’or, c’est pas vraiment une histoire. »</a:t>
            </a:r>
          </a:p>
          <a:p>
            <a:pPr fontAlgn="auto">
              <a:spcAft>
                <a:spcPts val="0"/>
              </a:spcAft>
              <a:buFont typeface="Wingdings" pitchFamily="2" charset="2"/>
              <a:buNone/>
              <a:defRPr/>
            </a:pPr>
            <a:endParaRPr lang="fr-FR" smtClean="0">
              <a:solidFill>
                <a:schemeClr val="tx1">
                  <a:lumMod val="65000"/>
                  <a:lumOff val="35000"/>
                </a:schemeClr>
              </a:solidFill>
            </a:endParaRPr>
          </a:p>
          <a:p>
            <a:pPr fontAlgn="auto">
              <a:spcAft>
                <a:spcPts val="0"/>
              </a:spcAft>
              <a:defRPr/>
            </a:pPr>
            <a:endParaRPr lang="fr-FR">
              <a:solidFill>
                <a:schemeClr val="tx1">
                  <a:lumMod val="65000"/>
                  <a:lumOff val="35000"/>
                </a:schemeClr>
              </a:solidFill>
            </a:endParaRPr>
          </a:p>
        </p:txBody>
      </p:sp>
      <p:sp>
        <p:nvSpPr>
          <p:cNvPr id="6" name="Titre 1"/>
          <p:cNvSpPr txBox="1">
            <a:spLocks/>
          </p:cNvSpPr>
          <p:nvPr/>
        </p:nvSpPr>
        <p:spPr>
          <a:xfrm>
            <a:off x="457200" y="306388"/>
            <a:ext cx="10287000" cy="1546225"/>
          </a:xfrm>
          <a:prstGeom prst="rect">
            <a:avLst/>
          </a:prstGeom>
        </p:spPr>
        <p:txBody>
          <a:bodyPr/>
          <a:lstStyle/>
          <a:p>
            <a:pPr fontAlgn="auto">
              <a:spcAft>
                <a:spcPts val="0"/>
              </a:spcAft>
              <a:defRPr/>
            </a:pPr>
            <a:r>
              <a:rPr lang="fr-FR" sz="4000">
                <a:solidFill>
                  <a:schemeClr val="accent1"/>
                </a:solidFill>
                <a:latin typeface="+mn-lt"/>
                <a:cs typeface="+mn-cs"/>
              </a:rPr>
              <a:t>Evaluer de manière positive, c’est valoriser les réussites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6"/>
          <p:cNvSpPr>
            <a:spLocks noGrp="1"/>
          </p:cNvSpPr>
          <p:nvPr>
            <p:ph type="title"/>
          </p:nvPr>
        </p:nvSpPr>
        <p:spPr>
          <a:xfrm>
            <a:off x="973138" y="1235075"/>
            <a:ext cx="8596312" cy="617538"/>
          </a:xfrm>
        </p:spPr>
        <p:txBody>
          <a:bodyPr/>
          <a:lstStyle/>
          <a:p>
            <a:pPr algn="r"/>
            <a:r>
              <a:rPr lang="fr-FR" sz="2800" smtClean="0"/>
              <a:t>… en interprétant</a:t>
            </a:r>
          </a:p>
        </p:txBody>
      </p:sp>
      <p:sp>
        <p:nvSpPr>
          <p:cNvPr id="59394" name="Espace réservé du contenu 2"/>
          <p:cNvSpPr>
            <a:spLocks noGrp="1"/>
          </p:cNvSpPr>
          <p:nvPr>
            <p:ph sz="half" idx="1"/>
          </p:nvPr>
        </p:nvSpPr>
        <p:spPr>
          <a:xfrm>
            <a:off x="677863" y="2160588"/>
            <a:ext cx="8027987" cy="3881437"/>
          </a:xfrm>
        </p:spPr>
        <p:txBody>
          <a:bodyPr/>
          <a:lstStyle/>
          <a:p>
            <a:pPr>
              <a:buFont typeface="Wingdings" pitchFamily="2" charset="2"/>
              <a:buNone/>
            </a:pPr>
            <a:r>
              <a:rPr lang="fr-FR" b="1" smtClean="0"/>
              <a:t>  Situation de classe en PS</a:t>
            </a:r>
          </a:p>
          <a:p>
            <a:pPr>
              <a:buFont typeface="Wingdings" pitchFamily="2" charset="2"/>
              <a:buNone/>
            </a:pPr>
            <a:r>
              <a:rPr lang="fr-FR" b="1" smtClean="0"/>
              <a:t> </a:t>
            </a:r>
            <a:r>
              <a:rPr lang="fr-FR" sz="2800" smtClean="0"/>
              <a:t>E : « Où il est le loup ? … »</a:t>
            </a:r>
          </a:p>
          <a:p>
            <a:pPr>
              <a:buFont typeface="Wingdings" pitchFamily="2" charset="2"/>
              <a:buNone/>
            </a:pPr>
            <a:endParaRPr lang="fr-FR" sz="2800" smtClean="0"/>
          </a:p>
          <a:p>
            <a:pPr>
              <a:buFont typeface="Wingdings" pitchFamily="2" charset="2"/>
              <a:buNone/>
            </a:pPr>
            <a:endParaRPr lang="fr-FR" smtClean="0"/>
          </a:p>
          <a:p>
            <a:endParaRPr lang="fr-FR" smtClean="0"/>
          </a:p>
        </p:txBody>
      </p:sp>
      <p:sp>
        <p:nvSpPr>
          <p:cNvPr id="6" name="Titre 1"/>
          <p:cNvSpPr txBox="1">
            <a:spLocks/>
          </p:cNvSpPr>
          <p:nvPr/>
        </p:nvSpPr>
        <p:spPr>
          <a:xfrm>
            <a:off x="457200" y="306388"/>
            <a:ext cx="10287000" cy="1546225"/>
          </a:xfrm>
          <a:prstGeom prst="rect">
            <a:avLst/>
          </a:prstGeom>
        </p:spPr>
        <p:txBody>
          <a:bodyPr/>
          <a:lstStyle/>
          <a:p>
            <a:pPr fontAlgn="auto">
              <a:spcAft>
                <a:spcPts val="0"/>
              </a:spcAft>
              <a:defRPr/>
            </a:pPr>
            <a:r>
              <a:rPr lang="fr-FR" sz="4000">
                <a:solidFill>
                  <a:schemeClr val="accent1"/>
                </a:solidFill>
                <a:latin typeface="+mn-lt"/>
                <a:cs typeface="+mn-cs"/>
              </a:rPr>
              <a:t>Evaluer de manière positive, c’est valoriser les réussites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a:p>
            <a:pPr fontAlgn="auto">
              <a:spcAft>
                <a:spcPts val="0"/>
              </a:spcAft>
              <a:defRPr/>
            </a:pPr>
            <a:endParaRPr lang="fr-FR" sz="5400">
              <a:solidFill>
                <a:schemeClr val="accent1"/>
              </a:solidFill>
              <a:latin typeface="+mj-lt"/>
              <a:ea typeface="+mj-ea"/>
              <a:cs typeface="+mj-cs"/>
            </a:endParaRPr>
          </a:p>
          <a:p>
            <a:pPr fontAlgn="auto">
              <a:spcAft>
                <a:spcPts val="0"/>
              </a:spcAft>
              <a:defRPr/>
            </a:pP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4225" y="1171575"/>
            <a:ext cx="5949950" cy="552450"/>
          </a:xfrm>
        </p:spPr>
        <p:txBody>
          <a:bodyPr rtlCol="0">
            <a:normAutofit fontScale="90000"/>
          </a:bodyPr>
          <a:lstStyle/>
          <a:p>
            <a:pPr algn="r" fontAlgn="auto">
              <a:spcAft>
                <a:spcPts val="0"/>
              </a:spcAft>
              <a:defRPr/>
            </a:pPr>
            <a:r>
              <a:rPr lang="fr-FR" sz="3100" smtClean="0"/>
              <a:t/>
            </a:r>
            <a:br>
              <a:rPr lang="fr-FR" sz="3100" smtClean="0"/>
            </a:br>
            <a:r>
              <a:rPr lang="fr-FR" sz="3100" smtClean="0"/>
              <a:t>…</a:t>
            </a:r>
            <a:r>
              <a:rPr lang="is-IS" sz="3100" smtClean="0"/>
              <a:t> faire des progrès ou être en réussite</a:t>
            </a:r>
            <a:r>
              <a:rPr lang="fr-FR" sz="4800" smtClean="0"/>
              <a:t/>
            </a:r>
            <a:br>
              <a:rPr lang="fr-FR" sz="4800" smtClean="0"/>
            </a:br>
            <a:endParaRPr lang="fr-FR"/>
          </a:p>
        </p:txBody>
      </p:sp>
      <p:sp>
        <p:nvSpPr>
          <p:cNvPr id="65538" name="Espace réservé du contenu 2"/>
          <p:cNvSpPr>
            <a:spLocks noGrp="1"/>
          </p:cNvSpPr>
          <p:nvPr>
            <p:ph idx="1"/>
          </p:nvPr>
        </p:nvSpPr>
        <p:spPr/>
        <p:txBody>
          <a:bodyPr/>
          <a:lstStyle/>
          <a:p>
            <a:endParaRPr lang="fr-FR" sz="2800" smtClean="0"/>
          </a:p>
          <a:p>
            <a:endParaRPr lang="fr-FR" sz="2800" smtClean="0"/>
          </a:p>
          <a:p>
            <a:pPr>
              <a:buFont typeface="Wingdings" pitchFamily="2" charset="2"/>
              <a:buNone/>
            </a:pPr>
            <a:r>
              <a:rPr lang="fr-FR" smtClean="0"/>
              <a:t>	Progrès 1 progrès 2 			progrès 3	 progrès 4</a:t>
            </a:r>
          </a:p>
          <a:p>
            <a:endParaRPr lang="fr-FR" sz="2800" smtClean="0"/>
          </a:p>
          <a:p>
            <a:pPr algn="r">
              <a:buFont typeface="Wingdings" pitchFamily="2" charset="2"/>
              <a:buNone/>
            </a:pPr>
            <a:r>
              <a:rPr lang="fr-FR" sz="2800" smtClean="0"/>
              <a:t>REUSSITE</a:t>
            </a:r>
          </a:p>
        </p:txBody>
      </p:sp>
      <p:sp>
        <p:nvSpPr>
          <p:cNvPr id="4" name="Flèche droite 3"/>
          <p:cNvSpPr/>
          <p:nvPr/>
        </p:nvSpPr>
        <p:spPr>
          <a:xfrm>
            <a:off x="677863" y="4214813"/>
            <a:ext cx="6800850" cy="871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t>Compétences en construction</a:t>
            </a:r>
            <a:endParaRPr lang="fr-FR"/>
          </a:p>
        </p:txBody>
      </p:sp>
      <p:cxnSp>
        <p:nvCxnSpPr>
          <p:cNvPr id="9" name="Connecteur droit avec flèche 8"/>
          <p:cNvCxnSpPr/>
          <p:nvPr/>
        </p:nvCxnSpPr>
        <p:spPr>
          <a:xfrm flipH="1" flipV="1">
            <a:off x="1428750" y="3914775"/>
            <a:ext cx="42863"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2571750" y="3914775"/>
            <a:ext cx="42863"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4622800" y="3914775"/>
            <a:ext cx="42863"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6200775" y="3914775"/>
            <a:ext cx="42863"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a:xfrm>
            <a:off x="457200" y="306388"/>
            <a:ext cx="10287000" cy="1236662"/>
          </a:xfrm>
          <a:prstGeom prst="rect">
            <a:avLst/>
          </a:prstGeom>
        </p:spPr>
        <p:txBody>
          <a:bodyPr/>
          <a:lstStyle/>
          <a:p>
            <a:pPr fontAlgn="auto">
              <a:spcAft>
                <a:spcPts val="0"/>
              </a:spcAft>
              <a:defRPr/>
            </a:pPr>
            <a:r>
              <a:rPr lang="fr-FR" sz="4000">
                <a:latin typeface="+mn-lt"/>
                <a:cs typeface="+mn-cs"/>
              </a:rPr>
              <a:t>Evaluer de manière positive, c’est valoriser les réussites </a:t>
            </a:r>
            <a:r>
              <a:rPr lang="fr-FR" sz="5400">
                <a:solidFill>
                  <a:schemeClr val="accent1"/>
                </a:solidFill>
                <a:latin typeface="+mj-lt"/>
                <a:ea typeface="+mj-ea"/>
                <a:cs typeface="+mj-cs"/>
              </a:rPr>
              <a:t/>
            </a:r>
            <a:br>
              <a:rPr lang="fr-FR" sz="5400">
                <a:solidFill>
                  <a:schemeClr val="accent1"/>
                </a:solidFill>
                <a:latin typeface="+mj-lt"/>
                <a:ea typeface="+mj-ea"/>
                <a:cs typeface="+mj-cs"/>
              </a:rPr>
            </a:br>
            <a:endParaRPr lang="fr-FR" sz="540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Arial"/>
        <a:ea typeface="DejaVu Sans"/>
        <a:cs typeface="DejaVu Sans"/>
      </a:majorFont>
      <a:minorFont>
        <a:latin typeface="Arial"/>
        <a:ea typeface="DejaVu Sans"/>
        <a:cs typeface="DejaVu Sans"/>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8297</TotalTime>
  <Words>6482</Words>
  <Application>Microsoft Macintosh PowerPoint</Application>
  <PresentationFormat>Personnalisé</PresentationFormat>
  <Paragraphs>572</Paragraphs>
  <Slides>39</Slides>
  <Notes>37</Notes>
  <HiddenSlides>0</HiddenSlides>
  <MMClips>0</MMClips>
  <ScaleCrop>false</ScaleCrop>
  <HeadingPairs>
    <vt:vector size="6" baseType="variant">
      <vt:variant>
        <vt:lpstr>Polices utilisées</vt:lpstr>
      </vt:variant>
      <vt:variant>
        <vt:i4>8</vt:i4>
      </vt:variant>
      <vt:variant>
        <vt:lpstr>Modèle de conception</vt:lpstr>
      </vt:variant>
      <vt:variant>
        <vt:i4>36</vt:i4>
      </vt:variant>
      <vt:variant>
        <vt:lpstr>Titres des diapositives</vt:lpstr>
      </vt:variant>
      <vt:variant>
        <vt:i4>39</vt:i4>
      </vt:variant>
    </vt:vector>
  </HeadingPairs>
  <TitlesOfParts>
    <vt:vector size="83" baseType="lpstr">
      <vt:lpstr>Arial</vt:lpstr>
      <vt:lpstr>DejaVu Sans</vt:lpstr>
      <vt:lpstr>Calibri</vt:lpstr>
      <vt:lpstr>Rockwell</vt:lpstr>
      <vt:lpstr>Wingdings</vt:lpstr>
      <vt:lpstr>Times New Roman</vt:lpstr>
      <vt:lpstr>Century Gothic</vt:lpstr>
      <vt:lpstr>ArialMT</vt:lpstr>
      <vt:lpstr>Notebook1</vt:lpstr>
      <vt:lpstr>Office Theme</vt:lpstr>
      <vt:lpstr>Avantage</vt:lpstr>
      <vt:lpstr>Notebook1</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Avantage</vt:lpstr>
      <vt:lpstr>Le carnet de suivi</vt:lpstr>
      <vt:lpstr>Plan  </vt:lpstr>
      <vt:lpstr>Pour qui évaluer?      Rendre compte…          …Se rendre compte</vt:lpstr>
      <vt:lpstr>L’évaluation à l’école maternelle « refondée »</vt:lpstr>
      <vt:lpstr>L’évaluation positive</vt:lpstr>
      <vt:lpstr>L’évaluation positive</vt:lpstr>
      <vt:lpstr>… en interprétant</vt:lpstr>
      <vt:lpstr>… en interprétant</vt:lpstr>
      <vt:lpstr> … faire des progrès ou être en réussite </vt:lpstr>
      <vt:lpstr>Evaluer de manière positive, c’est observer.</vt:lpstr>
      <vt:lpstr>Observer, quoi, comment?</vt:lpstr>
      <vt:lpstr>Pourquoi ?  … pour asseoir l’estime de soi (de lui) </vt:lpstr>
      <vt:lpstr>Evaluer de manière positive, c’est observer   </vt:lpstr>
      <vt:lpstr>Pourquoi ?  … pour repérer les besoins des élèves </vt:lpstr>
      <vt:lpstr>Pourquoi ?  … pour prévenir les difficultés </vt:lpstr>
      <vt:lpstr>Quoi observer? </vt:lpstr>
      <vt:lpstr>Evaluer de manière positive, c’est observer</vt:lpstr>
      <vt:lpstr>Evaluer de manière positive, c’est observer</vt:lpstr>
      <vt:lpstr>Comment?</vt:lpstr>
      <vt:lpstr>Quand?</vt:lpstr>
      <vt:lpstr>En conclusion…</vt:lpstr>
      <vt:lpstr>Diapositive 22</vt:lpstr>
      <vt:lpstr>Le carnet de suivi</vt:lpstr>
      <vt:lpstr>Le carnet de suivi : les principes</vt:lpstr>
      <vt:lpstr>Le carnet de suivi : les principes</vt:lpstr>
      <vt:lpstr>Le carnet de suivi : la forme</vt:lpstr>
      <vt:lpstr>Une forme possible</vt:lpstr>
      <vt:lpstr>Le carnet de suivi : son fonctionnement</vt:lpstr>
      <vt:lpstr>Quelques exemples</vt:lpstr>
      <vt:lpstr>Des traces variées</vt:lpstr>
      <vt:lpstr>Un exemple en GS</vt:lpstr>
      <vt:lpstr>Le carnet de suivi et l’implication de l’élève </vt:lpstr>
      <vt:lpstr>Définir et s’entendre sur la finalité de chaque  support…  </vt:lpstr>
      <vt:lpstr>Du cahier de progrès au carnet de suivi</vt:lpstr>
      <vt:lpstr>Les outils de l’évaluation résumés</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L’évaluation positive</dc:title>
  <dc:creator>Sandrine Taillade</dc:creator>
  <cp:lastModifiedBy>gregorcik</cp:lastModifiedBy>
  <cp:revision>316</cp:revision>
  <cp:lastPrinted>2016-03-10T07:19:58Z</cp:lastPrinted>
  <dcterms:created xsi:type="dcterms:W3CDTF">2016-03-09T09:02:27Z</dcterms:created>
  <dcterms:modified xsi:type="dcterms:W3CDTF">2016-11-25T14:28:56Z</dcterms:modified>
</cp:coreProperties>
</file>